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sldIdLst>
    <p:sldId id="256" r:id="rId3"/>
    <p:sldId id="1713" r:id="rId4"/>
    <p:sldId id="258" r:id="rId5"/>
    <p:sldId id="263" r:id="rId6"/>
    <p:sldId id="1714" r:id="rId7"/>
    <p:sldId id="1758" r:id="rId8"/>
    <p:sldId id="1760" r:id="rId9"/>
    <p:sldId id="1761" r:id="rId10"/>
    <p:sldId id="1755" r:id="rId11"/>
    <p:sldId id="1808" r:id="rId12"/>
    <p:sldId id="1764" r:id="rId13"/>
    <p:sldId id="1757" r:id="rId14"/>
    <p:sldId id="1762" r:id="rId15"/>
    <p:sldId id="1854" r:id="rId16"/>
    <p:sldId id="1717" r:id="rId17"/>
    <p:sldId id="1894" r:id="rId18"/>
    <p:sldId id="1721" r:id="rId19"/>
    <p:sldId id="1722" r:id="rId20"/>
    <p:sldId id="1723" r:id="rId21"/>
    <p:sldId id="1724" r:id="rId23"/>
    <p:sldId id="1725" r:id="rId24"/>
    <p:sldId id="268" r:id="rId25"/>
    <p:sldId id="1726" r:id="rId26"/>
    <p:sldId id="1727" r:id="rId27"/>
    <p:sldId id="172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" initials="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4E90CD"/>
    <a:srgbClr val="009587"/>
    <a:srgbClr val="CDDC39"/>
    <a:srgbClr val="F6F6F6"/>
    <a:srgbClr val="E4FDF9"/>
    <a:srgbClr val="48B9E5"/>
    <a:srgbClr val="0B9980"/>
    <a:srgbClr val="F0FAFD"/>
    <a:srgbClr val="B9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7" autoAdjust="0"/>
    <p:restoredTop sz="96357" autoAdjust="0"/>
  </p:normalViewPr>
  <p:slideViewPr>
    <p:cSldViewPr snapToGrid="0">
      <p:cViewPr varScale="1">
        <p:scale>
          <a:sx n="104" d="100"/>
          <a:sy n="104" d="100"/>
        </p:scale>
        <p:origin x="13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5259687" y="3012211"/>
            <a:ext cx="5787426" cy="608032"/>
          </a:xfrm>
        </p:spPr>
        <p:txBody>
          <a:bodyPr anchor="t">
            <a:normAutofit/>
          </a:bodyPr>
          <a:lstStyle>
            <a:lvl1pPr marL="0" marR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376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5259687" y="1567543"/>
            <a:ext cx="5787426" cy="1421844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133330" y="4179076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8133330" y="4487628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5564413" y="2333625"/>
            <a:ext cx="4546600" cy="1092879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36A9AC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4355" y="427355"/>
            <a:ext cx="9380220" cy="437515"/>
          </a:xfrm>
          <a:noFill/>
          <a:ln w="12700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anchor="t" anchorCtr="0"/>
          <a:lstStyle>
            <a:lvl1pPr>
              <a:lnSpc>
                <a:spcPct val="10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473075" y="427355"/>
            <a:ext cx="36000" cy="454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74015" y="427355"/>
            <a:ext cx="72000" cy="4540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85" y="0"/>
            <a:ext cx="1218963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615155" y="2183363"/>
            <a:ext cx="3985202" cy="117926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615155" y="3796597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615155" y="4107468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171450" marR="0" lvl="0" indent="-17145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" y="6531610"/>
            <a:ext cx="2620010" cy="326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70560" y="522605"/>
            <a:ext cx="10850880" cy="5060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443990"/>
            <a:ext cx="10850880" cy="4699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rgbClr val="00B0F0"/>
          </a:solidFill>
          <a:latin typeface="思源黑体 CN Normal" panose="020B0400000000000000" charset="-122"/>
          <a:ea typeface="思源黑体 CN Normal" panose="020B0400000000000000" charset="-122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4" Type="http://schemas.openxmlformats.org/officeDocument/2006/relationships/slideLayout" Target="../slideLayouts/slideLayout3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7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0" Type="http://schemas.openxmlformats.org/officeDocument/2006/relationships/slideLayout" Target="../slideLayouts/slideLayout3.xml"/><Relationship Id="rId3" Type="http://schemas.openxmlformats.org/officeDocument/2006/relationships/tags" Target="../tags/tag40.xml"/><Relationship Id="rId29" Type="http://schemas.openxmlformats.org/officeDocument/2006/relationships/tags" Target="../tags/tag66.xml"/><Relationship Id="rId28" Type="http://schemas.openxmlformats.org/officeDocument/2006/relationships/tags" Target="../tags/tag65.xml"/><Relationship Id="rId27" Type="http://schemas.openxmlformats.org/officeDocument/2006/relationships/tags" Target="../tags/tag64.xml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tags" Target="../tags/tag61.xml"/><Relationship Id="rId23" Type="http://schemas.openxmlformats.org/officeDocument/2006/relationships/tags" Target="../tags/tag60.xml"/><Relationship Id="rId22" Type="http://schemas.openxmlformats.org/officeDocument/2006/relationships/tags" Target="../tags/tag59.xml"/><Relationship Id="rId21" Type="http://schemas.openxmlformats.org/officeDocument/2006/relationships/tags" Target="../tags/tag58.xml"/><Relationship Id="rId20" Type="http://schemas.openxmlformats.org/officeDocument/2006/relationships/tags" Target="../tags/tag57.xml"/><Relationship Id="rId2" Type="http://schemas.openxmlformats.org/officeDocument/2006/relationships/tags" Target="../tags/tag39.xml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68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microsoft.com/office/2007/relationships/hdphoto" Target="../media/image25.wdp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3" Type="http://schemas.openxmlformats.org/officeDocument/2006/relationships/image" Target="../media/image10.tiff"/><Relationship Id="rId2" Type="http://schemas.openxmlformats.org/officeDocument/2006/relationships/image" Target="../media/image29.jpeg"/><Relationship Id="rId1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tiff"/><Relationship Id="rId8" Type="http://schemas.openxmlformats.org/officeDocument/2006/relationships/image" Target="../media/image4.tiff"/><Relationship Id="rId7" Type="http://schemas.openxmlformats.org/officeDocument/2006/relationships/image" Target="../media/image3.tiff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8.tiff"/><Relationship Id="rId11" Type="http://schemas.openxmlformats.org/officeDocument/2006/relationships/image" Target="../media/image7.tiff"/><Relationship Id="rId10" Type="http://schemas.openxmlformats.org/officeDocument/2006/relationships/image" Target="../media/image6.tiff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960092" y="3847236"/>
            <a:ext cx="5787426" cy="6080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Medium" panose="020B0600000000000000" charset="-122"/>
              </a:rPr>
              <a:t>帮助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Medium" panose="020B0600000000000000" charset="-122"/>
              </a:rPr>
              <a:t>企业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Medium" panose="020B0600000000000000" charset="-122"/>
              </a:rPr>
              <a:t>/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Medium" panose="020B0600000000000000" charset="-122"/>
              </a:rPr>
              <a:t>组织实现全案数字化转型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Medium" panose="020B0600000000000000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Medium" panose="020B0600000000000000" charset="-122"/>
              </a:rPr>
              <a:t>带来更多的业务、更多的客户、更多的收入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Medium" panose="020B06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528060" y="2861310"/>
            <a:ext cx="8219440" cy="708660"/>
          </a:xfrm>
        </p:spPr>
        <p:txBody>
          <a:bodyPr>
            <a:noAutofit/>
          </a:bodyPr>
          <a:lstStyle/>
          <a:p>
            <a:r>
              <a:rPr lang="zh-CN" altLang="en-US" sz="4800" b="0" dirty="0">
                <a:solidFill>
                  <a:srgbClr val="00B0F0"/>
                </a:solidFill>
                <a:uFillTx/>
                <a:latin typeface="思源黑体 CN" panose="020B0800000000000000" charset="-122"/>
                <a:ea typeface="思源黑体 CN" panose="020B0800000000000000" charset="-122"/>
              </a:rPr>
              <a:t>深圳</a:t>
            </a:r>
            <a:r>
              <a:rPr lang="zh-CN" altLang="en-US" sz="4800" b="0" dirty="0">
                <a:solidFill>
                  <a:srgbClr val="00B0F0"/>
                </a:solidFill>
                <a:latin typeface="思源黑体 CN" panose="020B0800000000000000" charset="-122"/>
                <a:ea typeface="思源黑体 CN" panose="020B0800000000000000" charset="-122"/>
              </a:rPr>
              <a:t>维格智数科技有限公司</a:t>
            </a:r>
            <a:endParaRPr lang="zh-CN" altLang="en-US" sz="4800" b="0" dirty="0">
              <a:solidFill>
                <a:srgbClr val="00B0F0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34390" t="17464" r="35535" b="55487"/>
          <a:stretch>
            <a:fillRect/>
          </a:stretch>
        </p:blipFill>
        <p:spPr>
          <a:xfrm>
            <a:off x="10408920" y="583565"/>
            <a:ext cx="1238250" cy="11150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文本框 41"/>
          <p:cNvSpPr txBox="1"/>
          <p:nvPr>
            <p:custDataLst>
              <p:tags r:id="rId1"/>
            </p:custDataLst>
          </p:nvPr>
        </p:nvSpPr>
        <p:spPr>
          <a:xfrm>
            <a:off x="814705" y="1297940"/>
            <a:ext cx="5116830" cy="831850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p>
            <a:pPr algn="l" defTabSz="457200">
              <a:lnSpc>
                <a:spcPct val="150000"/>
              </a:lnSpc>
            </a:pP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组织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/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企业高效管理『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人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』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和『事』，从沟通和协同方式改变开始！</a:t>
            </a:r>
            <a:endParaRPr kumimoji="1" lang="zh-CN" altLang="en-US" sz="1600" spc="3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" name="标题 3"/>
          <p:cNvSpPr/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>
            <a:normAutofit fontScale="90000"/>
          </a:bodyPr>
          <a:p>
            <a:r>
              <a:rPr lang="zh-CN" altLang="en-US"/>
              <a:t>通往数据的门户</a:t>
            </a:r>
            <a:endParaRPr lang="zh-CN" altLang="en-US"/>
          </a:p>
        </p:txBody>
      </p:sp>
      <p:pic>
        <p:nvPicPr>
          <p:cNvPr id="2" name="图片 1" descr="沟通协同工具 （钉钉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95" y="1129665"/>
            <a:ext cx="5156200" cy="493839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14705" y="2399665"/>
            <a:ext cx="5116830" cy="1266825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p>
            <a:pPr algn="l" defTabSz="457200">
              <a:lnSpc>
                <a:spcPct val="150000"/>
              </a:lnSpc>
            </a:pP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引入数字化工具后，部门之间的协同、员工的行为习惯、人与人之间的沟通方式，统统都将在互联网上进行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重塑。</a:t>
            </a:r>
            <a:endParaRPr kumimoji="1" lang="zh-CN" altLang="en-US" sz="1600" spc="3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814705" y="3934460"/>
            <a:ext cx="5116830" cy="1266825"/>
          </a:xfrm>
          <a:prstGeom prst="rect">
            <a:avLst/>
          </a:prstGeom>
          <a:noFill/>
        </p:spPr>
        <p:txBody>
          <a:bodyPr wrap="square" tIns="0" rtlCol="0" anchor="t" anchorCtr="0">
            <a:normAutofit/>
          </a:bodyPr>
          <a:p>
            <a:pPr algn="l" defTabSz="457200">
              <a:lnSpc>
                <a:spcPct val="150000"/>
              </a:lnSpc>
            </a:pP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将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各种业务管理系统连接在一起。一个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“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门户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”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，即可访问不同的数据源（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ERP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、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CRM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、</a:t>
            </a:r>
            <a:r>
              <a:rPr kumimoji="1" lang="en-US" altLang="zh-CN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SCM</a:t>
            </a:r>
            <a:r>
              <a:rPr kumimoji="1" lang="zh-CN" altLang="en-US" sz="1600" spc="3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）</a:t>
            </a:r>
            <a:endParaRPr kumimoji="1" lang="zh-CN" altLang="en-US" sz="1600" spc="3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9" name="泪滴形 48"/>
          <p:cNvSpPr/>
          <p:nvPr/>
        </p:nvSpPr>
        <p:spPr>
          <a:xfrm>
            <a:off x="424815" y="143991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8" name="泪滴形 7"/>
          <p:cNvSpPr/>
          <p:nvPr/>
        </p:nvSpPr>
        <p:spPr>
          <a:xfrm>
            <a:off x="424815" y="253592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9" name="泪滴形 8"/>
          <p:cNvSpPr/>
          <p:nvPr/>
        </p:nvSpPr>
        <p:spPr>
          <a:xfrm>
            <a:off x="424815" y="4061190"/>
            <a:ext cx="292100" cy="324000"/>
          </a:xfrm>
          <a:prstGeom prst="teardrop">
            <a:avLst/>
          </a:prstGeom>
          <a:solidFill>
            <a:srgbClr val="4E90CD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4E90CD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审批在线化 </a:t>
            </a:r>
            <a:r>
              <a:rPr lang="en-US" altLang="zh-CN"/>
              <a:t>- </a:t>
            </a:r>
            <a:r>
              <a:rPr lang="zh-CN" altLang="en-US"/>
              <a:t>快捷高效，减少无用的等待时间</a:t>
            </a:r>
            <a:endParaRPr lang="zh-CN" altLang="en-US"/>
          </a:p>
        </p:txBody>
      </p:sp>
      <p:sp>
        <p:nvSpPr>
          <p:cNvPr id="3" name="ïslïďé"/>
          <p:cNvSpPr/>
          <p:nvPr/>
        </p:nvSpPr>
        <p:spPr>
          <a:xfrm>
            <a:off x="7193915" y="1809750"/>
            <a:ext cx="4993005" cy="3687445"/>
          </a:xfrm>
          <a:prstGeom prst="roundRect">
            <a:avLst>
              <a:gd name="adj" fmla="val 0"/>
            </a:avLst>
          </a:prstGeom>
          <a:solidFill>
            <a:srgbClr val="4E9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p>
            <a:pPr algn="ctr"/>
            <a:endParaRPr sz="2000" b="1"/>
          </a:p>
        </p:txBody>
      </p:sp>
      <p:grpSp>
        <p:nvGrpSpPr>
          <p:cNvPr id="4" name="组合 3"/>
          <p:cNvGrpSpPr/>
          <p:nvPr/>
        </p:nvGrpSpPr>
        <p:grpSpPr>
          <a:xfrm>
            <a:off x="976630" y="1287780"/>
            <a:ext cx="2443480" cy="4944110"/>
            <a:chOff x="1132" y="2494"/>
            <a:chExt cx="3774" cy="7636"/>
          </a:xfrm>
        </p:grpSpPr>
        <p:pic>
          <p:nvPicPr>
            <p:cNvPr id="6" name="图片 1" descr="CMF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32" y="2494"/>
              <a:ext cx="3775" cy="76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" name="图片 6" descr="WechatIMG349"/>
            <p:cNvPicPr>
              <a:picLocks noChangeAspect="1"/>
            </p:cNvPicPr>
            <p:nvPr/>
          </p:nvPicPr>
          <p:blipFill>
            <a:blip r:embed="rId2"/>
            <a:srcRect b="8842"/>
            <a:stretch>
              <a:fillRect/>
            </a:stretch>
          </p:blipFill>
          <p:spPr>
            <a:xfrm>
              <a:off x="1362" y="2798"/>
              <a:ext cx="3315" cy="6547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7458075" y="2118995"/>
            <a:ext cx="4465320" cy="2971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ct val="130000"/>
              </a:lnSpc>
              <a:buNone/>
            </a:pPr>
            <a:r>
              <a:rPr lang="zh-CN" altLang="en-US" sz="160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企业可以直接自主选择审批模板，请假、出差、办公物品申请等，无需自己设置，员工可以一键发起，主管、经理可随时随地线上一键批复，简单快捷高效，甚至支持自定义审批流程，轻松打通企业流程的任督二脉。</a:t>
            </a:r>
            <a:endParaRPr lang="zh-CN" altLang="en-US" sz="160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sym typeface="+mn-ea"/>
            </a:endParaRPr>
          </a:p>
          <a:p>
            <a:pPr indent="0" algn="just">
              <a:lnSpc>
                <a:spcPct val="130000"/>
              </a:lnSpc>
              <a:buNone/>
            </a:pPr>
            <a:endParaRPr lang="zh-CN" altLang="en-US" sz="160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sym typeface="+mn-ea"/>
            </a:endParaRPr>
          </a:p>
          <a:p>
            <a:pPr indent="0" algn="just">
              <a:lnSpc>
                <a:spcPct val="130000"/>
              </a:lnSpc>
              <a:buNone/>
            </a:pPr>
            <a:r>
              <a:rPr lang="zh-CN" altLang="en-US" sz="160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如果遇到情况紧急没有及时批复的，审批发起人还可以直接</a:t>
            </a:r>
            <a:r>
              <a:rPr lang="en-US" altLang="zh-CN" sz="160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DING</a:t>
            </a:r>
            <a:r>
              <a:rPr lang="zh-CN" altLang="en-US" sz="160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审批人，便会以电话、短信等多种方式通知审批人，提醒使其快速处理。</a:t>
            </a:r>
            <a:endParaRPr lang="zh-CN" altLang="en-US" sz="160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  <a:sym typeface="+mn-ea"/>
            </a:endParaRPr>
          </a:p>
        </p:txBody>
      </p:sp>
      <p:pic>
        <p:nvPicPr>
          <p:cNvPr id="10" name="图片 9" descr="WechatIMG357"/>
          <p:cNvPicPr>
            <a:picLocks noChangeAspect="1"/>
          </p:cNvPicPr>
          <p:nvPr/>
        </p:nvPicPr>
        <p:blipFill>
          <a:blip r:embed="rId3"/>
          <a:srcRect t="4784" b="12200"/>
          <a:stretch>
            <a:fillRect/>
          </a:stretch>
        </p:blipFill>
        <p:spPr>
          <a:xfrm>
            <a:off x="4086860" y="1567180"/>
            <a:ext cx="2440305" cy="43859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628775" y="2879090"/>
            <a:ext cx="593725" cy="6064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肘形连接符 13"/>
          <p:cNvCxnSpPr/>
          <p:nvPr/>
        </p:nvCxnSpPr>
        <p:spPr>
          <a:xfrm rot="5400000" flipV="1">
            <a:off x="2725420" y="2686050"/>
            <a:ext cx="340995" cy="1939290"/>
          </a:xfrm>
          <a:prstGeom prst="bentConnector2">
            <a:avLst/>
          </a:prstGeom>
          <a:ln w="95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智能人事 </a:t>
            </a:r>
            <a:r>
              <a:rPr lang="en-US" altLang="zh-CN"/>
              <a:t>- </a:t>
            </a:r>
            <a:r>
              <a:rPr lang="zh-CN" altLang="en-US"/>
              <a:t>从低效劳动中解放出来</a:t>
            </a:r>
            <a:endParaRPr lang="zh-CN" altLang="en-US"/>
          </a:p>
        </p:txBody>
      </p:sp>
      <p:grpSp>
        <p:nvGrpSpPr>
          <p:cNvPr id="129" name="îŝļiḓe"/>
          <p:cNvGrpSpPr/>
          <p:nvPr/>
        </p:nvGrpSpPr>
        <p:grpSpPr>
          <a:xfrm rot="0">
            <a:off x="4608195" y="1316355"/>
            <a:ext cx="2976245" cy="2016125"/>
            <a:chOff x="1720275" y="1314000"/>
            <a:chExt cx="2976100" cy="2016224"/>
          </a:xfrm>
        </p:grpSpPr>
        <p:grpSp>
          <p:nvGrpSpPr>
            <p:cNvPr id="130" name="ïš1ïḓê"/>
            <p:cNvGrpSpPr/>
            <p:nvPr/>
          </p:nvGrpSpPr>
          <p:grpSpPr>
            <a:xfrm>
              <a:off x="1720275" y="1314000"/>
              <a:ext cx="2976100" cy="2016224"/>
              <a:chOff x="156613" y="1872171"/>
              <a:chExt cx="3996756" cy="2212723"/>
            </a:xfrm>
          </p:grpSpPr>
          <p:sp>
            <p:nvSpPr>
              <p:cNvPr id="131" name="îṥ1ïḓe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132" name="iŝ1îďé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老板</a:t>
                </a:r>
                <a:endParaRPr lang="zh-CN" altLang="en-US" sz="1600" b="1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endParaRPr>
              </a:p>
            </p:txBody>
          </p:sp>
          <p:sp>
            <p:nvSpPr>
              <p:cNvPr id="133" name="íṡḻiḋê"/>
              <p:cNvSpPr txBox="1"/>
              <p:nvPr/>
            </p:nvSpPr>
            <p:spPr bwMode="auto">
              <a:xfrm>
                <a:off x="1163367" y="1979291"/>
                <a:ext cx="107" cy="24319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34" name="î$lïḋé"/>
            <p:cNvSpPr/>
            <p:nvPr/>
          </p:nvSpPr>
          <p:spPr bwMode="auto">
            <a:xfrm>
              <a:off x="1891725" y="1842951"/>
              <a:ext cx="2632710" cy="1278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8B9E5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节省人力成本</a:t>
              </a:r>
              <a:endParaRPr lang="zh-CN" altLang="en-US" sz="1400">
                <a:solidFill>
                  <a:srgbClr val="48B9E5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8B9E5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让企业变得更有温度</a:t>
              </a:r>
              <a:endParaRPr lang="zh-CN" altLang="en-US" sz="1400">
                <a:solidFill>
                  <a:srgbClr val="48B9E5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8B9E5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多维度了解团队人员变化</a:t>
              </a:r>
              <a:endParaRPr lang="zh-CN" altLang="en-US" sz="1400">
                <a:solidFill>
                  <a:srgbClr val="48B9E5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8B9E5"/>
                  </a:solidFill>
                  <a:latin typeface="思源黑体 CN Normal" panose="020B0400000000000000" charset="-122"/>
                  <a:ea typeface="思源黑体 CN Normal" panose="020B0400000000000000" charset="-122"/>
                  <a:sym typeface="+mn-ea"/>
                </a:rPr>
                <a:t>一套免费的人力资源控制系统</a:t>
              </a:r>
              <a:endParaRPr lang="zh-CN" altLang="en-US" sz="1400" dirty="0">
                <a:solidFill>
                  <a:srgbClr val="48B9E5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endParaRPr>
            </a:p>
          </p:txBody>
        </p:sp>
      </p:grpSp>
      <p:grpSp>
        <p:nvGrpSpPr>
          <p:cNvPr id="135" name="íSḷîḓê"/>
          <p:cNvGrpSpPr/>
          <p:nvPr/>
        </p:nvGrpSpPr>
        <p:grpSpPr>
          <a:xfrm rot="0">
            <a:off x="4608195" y="3930650"/>
            <a:ext cx="2976245" cy="2016125"/>
            <a:chOff x="1720275" y="3953059"/>
            <a:chExt cx="2976100" cy="2016224"/>
          </a:xfrm>
        </p:grpSpPr>
        <p:grpSp>
          <p:nvGrpSpPr>
            <p:cNvPr id="136" name="íṥḷídê"/>
            <p:cNvGrpSpPr/>
            <p:nvPr/>
          </p:nvGrpSpPr>
          <p:grpSpPr>
            <a:xfrm>
              <a:off x="1720275" y="3953059"/>
              <a:ext cx="2976100" cy="2016224"/>
              <a:chOff x="156613" y="1872171"/>
              <a:chExt cx="3996756" cy="2212723"/>
            </a:xfrm>
          </p:grpSpPr>
          <p:sp>
            <p:nvSpPr>
              <p:cNvPr id="137" name="îşľiḋé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138" name="islidê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人事</a:t>
                </a:r>
                <a:endParaRPr lang="zh-CN" altLang="en-US" sz="1600" b="1" dirty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</a:endParaRPr>
              </a:p>
            </p:txBody>
          </p:sp>
        </p:grpSp>
        <p:sp>
          <p:nvSpPr>
            <p:cNvPr id="139" name="íṡḻïďê"/>
            <p:cNvSpPr/>
            <p:nvPr/>
          </p:nvSpPr>
          <p:spPr bwMode="auto">
            <a:xfrm>
              <a:off x="1891717" y="4473785"/>
              <a:ext cx="2632582" cy="132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B9980"/>
                  </a:solidFill>
                  <a:latin typeface="思源黑体 CN" panose="020B0800000000000000" charset="-122"/>
                  <a:ea typeface="思源黑体 CN" panose="020B0800000000000000" charset="-122"/>
                  <a:sym typeface="+mn-ea"/>
                </a:rPr>
                <a:t>无需手动录入员工信息</a:t>
              </a:r>
              <a:endParaRPr lang="zh-CN" altLang="en-US" sz="1400">
                <a:solidFill>
                  <a:srgbClr val="0B9980"/>
                </a:solidFill>
                <a:latin typeface="思源黑体 CN" panose="020B0800000000000000" charset="-122"/>
                <a:ea typeface="思源黑体 CN" panose="020B08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B9980"/>
                  </a:solidFill>
                  <a:latin typeface="思源黑体 CN" panose="020B0800000000000000" charset="-122"/>
                  <a:ea typeface="思源黑体 CN" panose="020B0800000000000000" charset="-122"/>
                  <a:sym typeface="+mn-ea"/>
                </a:rPr>
                <a:t>实时生成人事报表</a:t>
              </a:r>
              <a:endParaRPr lang="zh-CN" altLang="en-US" sz="1400">
                <a:solidFill>
                  <a:srgbClr val="0B9980"/>
                </a:solidFill>
                <a:latin typeface="思源黑体 CN" panose="020B0800000000000000" charset="-122"/>
                <a:ea typeface="思源黑体 CN" panose="020B0800000000000000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0B9980"/>
                  </a:solidFill>
                  <a:latin typeface="思源黑体 CN" panose="020B0800000000000000" charset="-122"/>
                  <a:ea typeface="思源黑体 CN" panose="020B0800000000000000" charset="-122"/>
                  <a:sym typeface="+mn-ea"/>
                </a:rPr>
                <a:t>自动生成待办事项</a:t>
              </a:r>
              <a:endParaRPr lang="zh-CN" altLang="en-US" sz="1400">
                <a:solidFill>
                  <a:srgbClr val="0B9980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rgbClr val="0B9980"/>
                  </a:solidFill>
                  <a:latin typeface="思源黑体 CN" panose="020B0800000000000000" charset="-122"/>
                  <a:ea typeface="思源黑体 CN" panose="020B0800000000000000" charset="-122"/>
                  <a:sym typeface="+mn-ea"/>
                </a:rPr>
                <a:t>3</a:t>
              </a:r>
              <a:r>
                <a:rPr lang="zh-CN" altLang="en-US" sz="1400" dirty="0">
                  <a:solidFill>
                    <a:srgbClr val="0B9980"/>
                  </a:solidFill>
                  <a:latin typeface="思源黑体 CN" panose="020B0800000000000000" charset="-122"/>
                  <a:ea typeface="思源黑体 CN" panose="020B0800000000000000" charset="-122"/>
                  <a:sym typeface="+mn-ea"/>
                </a:rPr>
                <a:t>分钟完成入职手续</a:t>
              </a:r>
              <a:endParaRPr lang="zh-CN" altLang="en-US" sz="1400" dirty="0">
                <a:solidFill>
                  <a:srgbClr val="0B9980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endParaRPr>
            </a:p>
          </p:txBody>
        </p:sp>
      </p:grpSp>
      <p:grpSp>
        <p:nvGrpSpPr>
          <p:cNvPr id="140" name="iŝļîdê"/>
          <p:cNvGrpSpPr/>
          <p:nvPr/>
        </p:nvGrpSpPr>
        <p:grpSpPr>
          <a:xfrm rot="0">
            <a:off x="8362950" y="2378710"/>
            <a:ext cx="3150870" cy="2860675"/>
            <a:chOff x="7704633" y="1991998"/>
            <a:chExt cx="3735787" cy="3390884"/>
          </a:xfrm>
        </p:grpSpPr>
        <p:sp>
          <p:nvSpPr>
            <p:cNvPr id="141" name="ïś1íḋe"/>
            <p:cNvSpPr/>
            <p:nvPr/>
          </p:nvSpPr>
          <p:spPr>
            <a:xfrm>
              <a:off x="8317808" y="2344925"/>
              <a:ext cx="2843065" cy="2845549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2" name="išļíḋe"/>
            <p:cNvSpPr/>
            <p:nvPr/>
          </p:nvSpPr>
          <p:spPr bwMode="auto">
            <a:xfrm>
              <a:off x="10489270" y="2875902"/>
              <a:ext cx="398543" cy="973445"/>
            </a:xfrm>
            <a:custGeom>
              <a:avLst/>
              <a:gdLst>
                <a:gd name="T0" fmla="*/ 7 w 287"/>
                <a:gd name="T1" fmla="*/ 417 h 701"/>
                <a:gd name="T2" fmla="*/ 230 w 287"/>
                <a:gd name="T3" fmla="*/ 701 h 701"/>
                <a:gd name="T4" fmla="*/ 287 w 287"/>
                <a:gd name="T5" fmla="*/ 310 h 701"/>
                <a:gd name="T6" fmla="*/ 0 w 287"/>
                <a:gd name="T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701">
                  <a:moveTo>
                    <a:pt x="7" y="417"/>
                  </a:moveTo>
                  <a:lnTo>
                    <a:pt x="230" y="701"/>
                  </a:lnTo>
                  <a:lnTo>
                    <a:pt x="287" y="31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íšlíḋê"/>
            <p:cNvSpPr/>
            <p:nvPr/>
          </p:nvSpPr>
          <p:spPr bwMode="auto">
            <a:xfrm>
              <a:off x="9410287" y="2066318"/>
              <a:ext cx="1210905" cy="2830073"/>
            </a:xfrm>
            <a:custGeom>
              <a:avLst/>
              <a:gdLst>
                <a:gd name="T0" fmla="*/ 853 w 872"/>
                <a:gd name="T1" fmla="*/ 2038 h 2038"/>
                <a:gd name="T2" fmla="*/ 500 w 872"/>
                <a:gd name="T3" fmla="*/ 1597 h 2038"/>
                <a:gd name="T4" fmla="*/ 265 w 872"/>
                <a:gd name="T5" fmla="*/ 1723 h 2038"/>
                <a:gd name="T6" fmla="*/ 225 w 872"/>
                <a:gd name="T7" fmla="*/ 1758 h 2038"/>
                <a:gd name="T8" fmla="*/ 242 w 872"/>
                <a:gd name="T9" fmla="*/ 2023 h 2038"/>
                <a:gd name="T10" fmla="*/ 872 w 872"/>
                <a:gd name="T11" fmla="*/ 2023 h 2038"/>
                <a:gd name="T12" fmla="*/ 493 w 872"/>
                <a:gd name="T13" fmla="*/ 1173 h 2038"/>
                <a:gd name="T14" fmla="*/ 749 w 872"/>
                <a:gd name="T15" fmla="*/ 533 h 2038"/>
                <a:gd name="T16" fmla="*/ 772 w 872"/>
                <a:gd name="T17" fmla="*/ 986 h 2038"/>
                <a:gd name="T18" fmla="*/ 498 w 872"/>
                <a:gd name="T19" fmla="*/ 1133 h 2038"/>
                <a:gd name="T20" fmla="*/ 443 w 872"/>
                <a:gd name="T21" fmla="*/ 796 h 2038"/>
                <a:gd name="T22" fmla="*/ 725 w 872"/>
                <a:gd name="T23" fmla="*/ 536 h 2038"/>
                <a:gd name="T24" fmla="*/ 0 w 872"/>
                <a:gd name="T25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2" h="2038">
                  <a:moveTo>
                    <a:pt x="853" y="2038"/>
                  </a:moveTo>
                  <a:lnTo>
                    <a:pt x="500" y="1597"/>
                  </a:lnTo>
                  <a:lnTo>
                    <a:pt x="265" y="1723"/>
                  </a:lnTo>
                  <a:lnTo>
                    <a:pt x="225" y="1758"/>
                  </a:lnTo>
                  <a:lnTo>
                    <a:pt x="242" y="2023"/>
                  </a:lnTo>
                  <a:lnTo>
                    <a:pt x="872" y="2023"/>
                  </a:lnTo>
                  <a:lnTo>
                    <a:pt x="493" y="1173"/>
                  </a:lnTo>
                  <a:lnTo>
                    <a:pt x="749" y="533"/>
                  </a:lnTo>
                  <a:lnTo>
                    <a:pt x="772" y="986"/>
                  </a:lnTo>
                  <a:lnTo>
                    <a:pt x="498" y="1133"/>
                  </a:lnTo>
                  <a:lnTo>
                    <a:pt x="443" y="796"/>
                  </a:lnTo>
                  <a:lnTo>
                    <a:pt x="725" y="536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îšľíḑê"/>
            <p:cNvSpPr/>
            <p:nvPr/>
          </p:nvSpPr>
          <p:spPr bwMode="auto">
            <a:xfrm flipH="1">
              <a:off x="8893708" y="2655107"/>
              <a:ext cx="852633" cy="5887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íśliďê"/>
            <p:cNvSpPr/>
            <p:nvPr/>
          </p:nvSpPr>
          <p:spPr bwMode="auto">
            <a:xfrm>
              <a:off x="8077180" y="2092702"/>
              <a:ext cx="3238339" cy="3164739"/>
            </a:xfrm>
            <a:custGeom>
              <a:avLst/>
              <a:gdLst>
                <a:gd name="T0" fmla="*/ 974 w 2332"/>
                <a:gd name="T1" fmla="*/ 0 h 2279"/>
                <a:gd name="T2" fmla="*/ 1581 w 2332"/>
                <a:gd name="T3" fmla="*/ 81 h 2279"/>
                <a:gd name="T4" fmla="*/ 2059 w 2332"/>
                <a:gd name="T5" fmla="*/ 360 h 2279"/>
                <a:gd name="T6" fmla="*/ 2332 w 2332"/>
                <a:gd name="T7" fmla="*/ 820 h 2279"/>
                <a:gd name="T8" fmla="*/ 2249 w 2332"/>
                <a:gd name="T9" fmla="*/ 1718 h 2279"/>
                <a:gd name="T10" fmla="*/ 1652 w 2332"/>
                <a:gd name="T11" fmla="*/ 2279 h 2279"/>
                <a:gd name="T12" fmla="*/ 714 w 2332"/>
                <a:gd name="T13" fmla="*/ 2279 h 2279"/>
                <a:gd name="T14" fmla="*/ 57 w 2332"/>
                <a:gd name="T15" fmla="*/ 1649 h 2279"/>
                <a:gd name="T16" fmla="*/ 0 w 2332"/>
                <a:gd name="T17" fmla="*/ 967 h 2279"/>
                <a:gd name="T18" fmla="*/ 221 w 2332"/>
                <a:gd name="T19" fmla="*/ 448 h 2279"/>
                <a:gd name="T20" fmla="*/ 974 w 2332"/>
                <a:gd name="T21" fmla="*/ 0 h 2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2" h="2279">
                  <a:moveTo>
                    <a:pt x="974" y="0"/>
                  </a:moveTo>
                  <a:lnTo>
                    <a:pt x="1581" y="81"/>
                  </a:lnTo>
                  <a:lnTo>
                    <a:pt x="2059" y="360"/>
                  </a:lnTo>
                  <a:lnTo>
                    <a:pt x="2332" y="820"/>
                  </a:lnTo>
                  <a:lnTo>
                    <a:pt x="2249" y="1718"/>
                  </a:lnTo>
                  <a:lnTo>
                    <a:pt x="1652" y="2279"/>
                  </a:lnTo>
                  <a:lnTo>
                    <a:pt x="714" y="2279"/>
                  </a:lnTo>
                  <a:lnTo>
                    <a:pt x="57" y="1649"/>
                  </a:lnTo>
                  <a:lnTo>
                    <a:pt x="0" y="967"/>
                  </a:lnTo>
                  <a:lnTo>
                    <a:pt x="221" y="448"/>
                  </a:lnTo>
                  <a:lnTo>
                    <a:pt x="974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ïšlíḓê"/>
            <p:cNvSpPr/>
            <p:nvPr/>
          </p:nvSpPr>
          <p:spPr bwMode="auto">
            <a:xfrm>
              <a:off x="8384072" y="2445420"/>
              <a:ext cx="2996713" cy="2812021"/>
            </a:xfrm>
            <a:custGeom>
              <a:avLst/>
              <a:gdLst>
                <a:gd name="T0" fmla="*/ 0 w 2158"/>
                <a:gd name="T1" fmla="*/ 194 h 2025"/>
                <a:gd name="T2" fmla="*/ 651 w 2158"/>
                <a:gd name="T3" fmla="*/ 0 h 2025"/>
                <a:gd name="T4" fmla="*/ 981 w 2158"/>
                <a:gd name="T5" fmla="*/ 151 h 2025"/>
                <a:gd name="T6" fmla="*/ 1452 w 2158"/>
                <a:gd name="T7" fmla="*/ 284 h 2025"/>
                <a:gd name="T8" fmla="*/ 2158 w 2158"/>
                <a:gd name="T9" fmla="*/ 578 h 2025"/>
                <a:gd name="T10" fmla="*/ 1746 w 2158"/>
                <a:gd name="T11" fmla="*/ 966 h 2025"/>
                <a:gd name="T12" fmla="*/ 2059 w 2158"/>
                <a:gd name="T13" fmla="*/ 1464 h 2025"/>
                <a:gd name="T14" fmla="*/ 1618 w 2158"/>
                <a:gd name="T15" fmla="*/ 1724 h 2025"/>
                <a:gd name="T16" fmla="*/ 528 w 2158"/>
                <a:gd name="T17" fmla="*/ 2025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8" h="2025">
                  <a:moveTo>
                    <a:pt x="0" y="194"/>
                  </a:moveTo>
                  <a:lnTo>
                    <a:pt x="651" y="0"/>
                  </a:lnTo>
                  <a:lnTo>
                    <a:pt x="981" y="151"/>
                  </a:lnTo>
                  <a:lnTo>
                    <a:pt x="1452" y="284"/>
                  </a:lnTo>
                  <a:lnTo>
                    <a:pt x="2158" y="578"/>
                  </a:lnTo>
                  <a:lnTo>
                    <a:pt x="1746" y="966"/>
                  </a:lnTo>
                  <a:lnTo>
                    <a:pt x="2059" y="1464"/>
                  </a:lnTo>
                  <a:lnTo>
                    <a:pt x="1618" y="1724"/>
                  </a:lnTo>
                  <a:lnTo>
                    <a:pt x="528" y="202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íṡḷiďè"/>
            <p:cNvSpPr/>
            <p:nvPr/>
          </p:nvSpPr>
          <p:spPr bwMode="auto">
            <a:xfrm>
              <a:off x="8384072" y="2096868"/>
              <a:ext cx="2424588" cy="3196678"/>
            </a:xfrm>
            <a:custGeom>
              <a:avLst/>
              <a:gdLst>
                <a:gd name="T0" fmla="*/ 0 w 1746"/>
                <a:gd name="T1" fmla="*/ 469 h 2302"/>
                <a:gd name="T2" fmla="*/ 192 w 1746"/>
                <a:gd name="T3" fmla="*/ 739 h 2302"/>
                <a:gd name="T4" fmla="*/ 945 w 1746"/>
                <a:gd name="T5" fmla="*/ 417 h 2302"/>
                <a:gd name="T6" fmla="*/ 888 w 1746"/>
                <a:gd name="T7" fmla="*/ 739 h 2302"/>
                <a:gd name="T8" fmla="*/ 981 w 1746"/>
                <a:gd name="T9" fmla="*/ 1729 h 2302"/>
                <a:gd name="T10" fmla="*/ 1618 w 1746"/>
                <a:gd name="T11" fmla="*/ 1975 h 2302"/>
                <a:gd name="T12" fmla="*/ 1746 w 1746"/>
                <a:gd name="T13" fmla="*/ 1236 h 2302"/>
                <a:gd name="T14" fmla="*/ 1452 w 1746"/>
                <a:gd name="T15" fmla="*/ 535 h 2302"/>
                <a:gd name="T16" fmla="*/ 898 w 1746"/>
                <a:gd name="T17" fmla="*/ 753 h 2302"/>
                <a:gd name="T18" fmla="*/ 1220 w 1746"/>
                <a:gd name="T19" fmla="*/ 1137 h 2302"/>
                <a:gd name="T20" fmla="*/ 950 w 1746"/>
                <a:gd name="T21" fmla="*/ 1717 h 2302"/>
                <a:gd name="T22" fmla="*/ 945 w 1746"/>
                <a:gd name="T23" fmla="*/ 1729 h 2302"/>
                <a:gd name="T24" fmla="*/ 481 w 1746"/>
                <a:gd name="T25" fmla="*/ 2302 h 2302"/>
                <a:gd name="T26" fmla="*/ 239 w 1746"/>
                <a:gd name="T27" fmla="*/ 1137 h 2302"/>
                <a:gd name="T28" fmla="*/ 945 w 1746"/>
                <a:gd name="T29" fmla="*/ 398 h 2302"/>
                <a:gd name="T30" fmla="*/ 774 w 1746"/>
                <a:gd name="T31" fmla="*/ 0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6" h="2302">
                  <a:moveTo>
                    <a:pt x="0" y="469"/>
                  </a:moveTo>
                  <a:lnTo>
                    <a:pt x="192" y="739"/>
                  </a:lnTo>
                  <a:lnTo>
                    <a:pt x="945" y="417"/>
                  </a:lnTo>
                  <a:lnTo>
                    <a:pt x="888" y="739"/>
                  </a:lnTo>
                  <a:lnTo>
                    <a:pt x="981" y="1729"/>
                  </a:lnTo>
                  <a:lnTo>
                    <a:pt x="1618" y="1975"/>
                  </a:lnTo>
                  <a:lnTo>
                    <a:pt x="1746" y="1236"/>
                  </a:lnTo>
                  <a:lnTo>
                    <a:pt x="1452" y="535"/>
                  </a:lnTo>
                  <a:lnTo>
                    <a:pt x="898" y="753"/>
                  </a:lnTo>
                  <a:lnTo>
                    <a:pt x="1220" y="1137"/>
                  </a:lnTo>
                  <a:lnTo>
                    <a:pt x="950" y="1717"/>
                  </a:lnTo>
                  <a:lnTo>
                    <a:pt x="945" y="1729"/>
                  </a:lnTo>
                  <a:lnTo>
                    <a:pt x="481" y="2302"/>
                  </a:lnTo>
                  <a:lnTo>
                    <a:pt x="239" y="1137"/>
                  </a:lnTo>
                  <a:lnTo>
                    <a:pt x="945" y="398"/>
                  </a:lnTo>
                  <a:lnTo>
                    <a:pt x="774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iṥḻiḓè"/>
            <p:cNvSpPr/>
            <p:nvPr/>
          </p:nvSpPr>
          <p:spPr bwMode="auto">
            <a:xfrm>
              <a:off x="8103564" y="3082812"/>
              <a:ext cx="566570" cy="592954"/>
            </a:xfrm>
            <a:custGeom>
              <a:avLst/>
              <a:gdLst>
                <a:gd name="T0" fmla="*/ 375 w 408"/>
                <a:gd name="T1" fmla="*/ 0 h 427"/>
                <a:gd name="T2" fmla="*/ 408 w 408"/>
                <a:gd name="T3" fmla="*/ 427 h 427"/>
                <a:gd name="T4" fmla="*/ 0 w 408"/>
                <a:gd name="T5" fmla="*/ 27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427">
                  <a:moveTo>
                    <a:pt x="375" y="0"/>
                  </a:moveTo>
                  <a:lnTo>
                    <a:pt x="408" y="427"/>
                  </a:lnTo>
                  <a:lnTo>
                    <a:pt x="0" y="27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šlide"/>
            <p:cNvSpPr/>
            <p:nvPr/>
          </p:nvSpPr>
          <p:spPr bwMode="auto">
            <a:xfrm>
              <a:off x="8670135" y="2092702"/>
              <a:ext cx="2217678" cy="990109"/>
            </a:xfrm>
            <a:custGeom>
              <a:avLst/>
              <a:gdLst>
                <a:gd name="T0" fmla="*/ 0 w 1597"/>
                <a:gd name="T1" fmla="*/ 713 h 713"/>
                <a:gd name="T2" fmla="*/ 424 w 1597"/>
                <a:gd name="T3" fmla="*/ 261 h 713"/>
                <a:gd name="T4" fmla="*/ 547 w 1597"/>
                <a:gd name="T5" fmla="*/ 0 h 713"/>
                <a:gd name="T6" fmla="*/ 566 w 1597"/>
                <a:gd name="T7" fmla="*/ 10 h 713"/>
                <a:gd name="T8" fmla="*/ 1057 w 1597"/>
                <a:gd name="T9" fmla="*/ 254 h 713"/>
                <a:gd name="T10" fmla="*/ 1154 w 1597"/>
                <a:gd name="T11" fmla="*/ 81 h 713"/>
                <a:gd name="T12" fmla="*/ 1265 w 1597"/>
                <a:gd name="T13" fmla="*/ 500 h 713"/>
                <a:gd name="T14" fmla="*/ 1597 w 1597"/>
                <a:gd name="T15" fmla="*/ 358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7" h="713">
                  <a:moveTo>
                    <a:pt x="0" y="713"/>
                  </a:moveTo>
                  <a:lnTo>
                    <a:pt x="424" y="261"/>
                  </a:lnTo>
                  <a:lnTo>
                    <a:pt x="547" y="0"/>
                  </a:lnTo>
                  <a:lnTo>
                    <a:pt x="566" y="10"/>
                  </a:lnTo>
                  <a:lnTo>
                    <a:pt x="1057" y="254"/>
                  </a:lnTo>
                  <a:lnTo>
                    <a:pt x="1154" y="81"/>
                  </a:lnTo>
                  <a:lnTo>
                    <a:pt x="1265" y="500"/>
                  </a:lnTo>
                  <a:lnTo>
                    <a:pt x="1597" y="358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íṥḷíďe"/>
            <p:cNvSpPr/>
            <p:nvPr/>
          </p:nvSpPr>
          <p:spPr bwMode="auto">
            <a:xfrm>
              <a:off x="8692354" y="3142523"/>
              <a:ext cx="1053987" cy="1365045"/>
            </a:xfrm>
            <a:custGeom>
              <a:avLst/>
              <a:gdLst>
                <a:gd name="T0" fmla="*/ 0 w 759"/>
                <a:gd name="T1" fmla="*/ 398 h 983"/>
                <a:gd name="T2" fmla="*/ 759 w 759"/>
                <a:gd name="T3" fmla="*/ 983 h 983"/>
                <a:gd name="T4" fmla="*/ 552 w 759"/>
                <a:gd name="T5" fmla="*/ 512 h 983"/>
                <a:gd name="T6" fmla="*/ 759 w 759"/>
                <a:gd name="T7" fmla="*/ 448 h 983"/>
                <a:gd name="T8" fmla="*/ 652 w 759"/>
                <a:gd name="T9" fmla="*/ 0 h 983"/>
                <a:gd name="T10" fmla="*/ 34 w 759"/>
                <a:gd name="T11" fmla="*/ 384 h 983"/>
                <a:gd name="T12" fmla="*/ 541 w 759"/>
                <a:gd name="T13" fmla="*/ 512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9" h="983">
                  <a:moveTo>
                    <a:pt x="0" y="398"/>
                  </a:moveTo>
                  <a:lnTo>
                    <a:pt x="759" y="983"/>
                  </a:lnTo>
                  <a:lnTo>
                    <a:pt x="552" y="512"/>
                  </a:lnTo>
                  <a:lnTo>
                    <a:pt x="759" y="448"/>
                  </a:lnTo>
                  <a:lnTo>
                    <a:pt x="652" y="0"/>
                  </a:lnTo>
                  <a:lnTo>
                    <a:pt x="34" y="384"/>
                  </a:lnTo>
                  <a:lnTo>
                    <a:pt x="541" y="512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ïSḻîḑè"/>
            <p:cNvSpPr/>
            <p:nvPr/>
          </p:nvSpPr>
          <p:spPr bwMode="auto">
            <a:xfrm>
              <a:off x="10140718" y="3695207"/>
              <a:ext cx="644335" cy="404097"/>
            </a:xfrm>
            <a:custGeom>
              <a:avLst/>
              <a:gdLst>
                <a:gd name="T0" fmla="*/ 0 w 464"/>
                <a:gd name="T1" fmla="*/ 0 h 291"/>
                <a:gd name="T2" fmla="*/ 296 w 464"/>
                <a:gd name="T3" fmla="*/ 291 h 291"/>
                <a:gd name="T4" fmla="*/ 464 w 464"/>
                <a:gd name="T5" fmla="*/ 95 h 291"/>
                <a:gd name="T6" fmla="*/ 0 w 464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291">
                  <a:moveTo>
                    <a:pt x="0" y="0"/>
                  </a:moveTo>
                  <a:lnTo>
                    <a:pt x="296" y="291"/>
                  </a:lnTo>
                  <a:lnTo>
                    <a:pt x="464" y="9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š1íďê"/>
            <p:cNvSpPr/>
            <p:nvPr/>
          </p:nvSpPr>
          <p:spPr bwMode="auto">
            <a:xfrm>
              <a:off x="8192438" y="3728535"/>
              <a:ext cx="987332" cy="1591395"/>
            </a:xfrm>
            <a:custGeom>
              <a:avLst/>
              <a:gdLst>
                <a:gd name="T0" fmla="*/ 711 w 711"/>
                <a:gd name="T1" fmla="*/ 689 h 1146"/>
                <a:gd name="T2" fmla="*/ 628 w 711"/>
                <a:gd name="T3" fmla="*/ 1146 h 1146"/>
                <a:gd name="T4" fmla="*/ 469 w 711"/>
                <a:gd name="T5" fmla="*/ 533 h 1146"/>
                <a:gd name="T6" fmla="*/ 280 w 711"/>
                <a:gd name="T7" fmla="*/ 303 h 1146"/>
                <a:gd name="T8" fmla="*/ 0 w 711"/>
                <a:gd name="T9" fmla="*/ 452 h 1146"/>
                <a:gd name="T10" fmla="*/ 344 w 711"/>
                <a:gd name="T11" fmla="*/ 0 h 1146"/>
                <a:gd name="T12" fmla="*/ 299 w 711"/>
                <a:gd name="T13" fmla="*/ 291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1" h="1146">
                  <a:moveTo>
                    <a:pt x="711" y="689"/>
                  </a:moveTo>
                  <a:lnTo>
                    <a:pt x="628" y="1146"/>
                  </a:lnTo>
                  <a:lnTo>
                    <a:pt x="469" y="533"/>
                  </a:lnTo>
                  <a:lnTo>
                    <a:pt x="280" y="303"/>
                  </a:lnTo>
                  <a:lnTo>
                    <a:pt x="0" y="452"/>
                  </a:lnTo>
                  <a:lnTo>
                    <a:pt x="344" y="0"/>
                  </a:lnTo>
                  <a:lnTo>
                    <a:pt x="299" y="291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iṥḻiḍe"/>
            <p:cNvSpPr/>
            <p:nvPr/>
          </p:nvSpPr>
          <p:spPr bwMode="auto">
            <a:xfrm flipH="1" flipV="1">
              <a:off x="8735402" y="3728535"/>
              <a:ext cx="1010939" cy="624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ï$ľïḓe"/>
            <p:cNvSpPr/>
            <p:nvPr/>
          </p:nvSpPr>
          <p:spPr bwMode="auto">
            <a:xfrm flipH="1">
              <a:off x="10851709" y="3243895"/>
              <a:ext cx="411041" cy="66655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ŝḷiďè"/>
            <p:cNvSpPr/>
            <p:nvPr/>
          </p:nvSpPr>
          <p:spPr bwMode="auto">
            <a:xfrm>
              <a:off x="10647576" y="3849347"/>
              <a:ext cx="240237" cy="1047043"/>
            </a:xfrm>
            <a:custGeom>
              <a:avLst/>
              <a:gdLst>
                <a:gd name="T0" fmla="*/ 0 w 173"/>
                <a:gd name="T1" fmla="*/ 754 h 754"/>
                <a:gd name="T2" fmla="*/ 173 w 173"/>
                <a:gd name="T3" fmla="*/ 308 h 754"/>
                <a:gd name="T4" fmla="*/ 116 w 173"/>
                <a:gd name="T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3" h="754">
                  <a:moveTo>
                    <a:pt x="0" y="754"/>
                  </a:moveTo>
                  <a:lnTo>
                    <a:pt x="173" y="308"/>
                  </a:lnTo>
                  <a:lnTo>
                    <a:pt x="116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i$ľîḋê"/>
            <p:cNvSpPr/>
            <p:nvPr/>
          </p:nvSpPr>
          <p:spPr bwMode="auto">
            <a:xfrm flipH="1" flipV="1">
              <a:off x="10887813" y="4277052"/>
              <a:ext cx="374937" cy="230516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íṥ1îḋê"/>
            <p:cNvSpPr/>
            <p:nvPr/>
          </p:nvSpPr>
          <p:spPr bwMode="auto">
            <a:xfrm>
              <a:off x="10561480" y="4122912"/>
              <a:ext cx="59712" cy="77347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íSḻídé"/>
            <p:cNvSpPr/>
            <p:nvPr/>
          </p:nvSpPr>
          <p:spPr bwMode="auto">
            <a:xfrm flipH="1">
              <a:off x="9028407" y="4896391"/>
              <a:ext cx="697104" cy="42353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iṩ1îḍê"/>
            <p:cNvSpPr/>
            <p:nvPr/>
          </p:nvSpPr>
          <p:spPr bwMode="auto">
            <a:xfrm flipH="1">
              <a:off x="9660244" y="3159187"/>
              <a:ext cx="377714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îSľïḓê"/>
            <p:cNvSpPr/>
            <p:nvPr/>
          </p:nvSpPr>
          <p:spPr bwMode="auto">
            <a:xfrm flipH="1">
              <a:off x="9778279" y="3675766"/>
              <a:ext cx="259678" cy="81931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îṣḻîḋé"/>
            <p:cNvSpPr/>
            <p:nvPr/>
          </p:nvSpPr>
          <p:spPr bwMode="auto">
            <a:xfrm>
              <a:off x="10084177" y="2428110"/>
              <a:ext cx="112481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íṩlïḑê"/>
            <p:cNvSpPr/>
            <p:nvPr/>
          </p:nvSpPr>
          <p:spPr bwMode="auto">
            <a:xfrm>
              <a:off x="10835438" y="324741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iṡḻíḑé"/>
            <p:cNvSpPr/>
            <p:nvPr/>
          </p:nvSpPr>
          <p:spPr bwMode="auto">
            <a:xfrm>
              <a:off x="10436895" y="3396000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iṡḷidè"/>
            <p:cNvSpPr/>
            <p:nvPr/>
          </p:nvSpPr>
          <p:spPr bwMode="auto">
            <a:xfrm>
              <a:off x="9985583" y="3119659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iṡḻîde"/>
            <p:cNvSpPr/>
            <p:nvPr/>
          </p:nvSpPr>
          <p:spPr bwMode="auto">
            <a:xfrm>
              <a:off x="9394016" y="3809819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îṣḷiďé"/>
            <p:cNvSpPr/>
            <p:nvPr/>
          </p:nvSpPr>
          <p:spPr bwMode="auto">
            <a:xfrm>
              <a:off x="8841333" y="318492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ïṣḷíďé"/>
            <p:cNvSpPr/>
            <p:nvPr/>
          </p:nvSpPr>
          <p:spPr bwMode="auto">
            <a:xfrm>
              <a:off x="8548327" y="4095882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iśḻiḓe"/>
            <p:cNvSpPr/>
            <p:nvPr/>
          </p:nvSpPr>
          <p:spPr bwMode="auto">
            <a:xfrm>
              <a:off x="9113509" y="4606905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sľîḓè"/>
            <p:cNvSpPr/>
            <p:nvPr/>
          </p:nvSpPr>
          <p:spPr bwMode="auto">
            <a:xfrm>
              <a:off x="10041129" y="4225026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iṡļîḍê"/>
            <p:cNvSpPr/>
            <p:nvPr/>
          </p:nvSpPr>
          <p:spPr bwMode="auto">
            <a:xfrm>
              <a:off x="10492441" y="4063943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ïšľiḋê"/>
            <p:cNvSpPr/>
            <p:nvPr/>
          </p:nvSpPr>
          <p:spPr bwMode="auto">
            <a:xfrm>
              <a:off x="10835438" y="4225026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iṧľiḑe"/>
            <p:cNvSpPr/>
            <p:nvPr/>
          </p:nvSpPr>
          <p:spPr bwMode="auto">
            <a:xfrm>
              <a:off x="9689405" y="4839456"/>
              <a:ext cx="112481" cy="112481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 cmpd="sng" algn="ctr">
              <a:solidFill>
                <a:schemeClr val="bg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73" name="î$ḻîďé"/>
            <p:cNvGrpSpPr/>
            <p:nvPr/>
          </p:nvGrpSpPr>
          <p:grpSpPr>
            <a:xfrm>
              <a:off x="8577077" y="2557054"/>
              <a:ext cx="1992389" cy="2081876"/>
              <a:chOff x="4707152" y="2248023"/>
              <a:chExt cx="2414023" cy="2522443"/>
            </a:xfrm>
          </p:grpSpPr>
          <p:grpSp>
            <p:nvGrpSpPr>
              <p:cNvPr id="174" name="îṥḻíḋe"/>
              <p:cNvGrpSpPr/>
              <p:nvPr/>
            </p:nvGrpSpPr>
            <p:grpSpPr>
              <a:xfrm>
                <a:off x="6792726" y="2408141"/>
                <a:ext cx="328449" cy="330554"/>
                <a:chOff x="4149281" y="1887719"/>
                <a:chExt cx="224837" cy="226650"/>
              </a:xfrm>
            </p:grpSpPr>
            <p:sp>
              <p:nvSpPr>
                <p:cNvPr id="175" name="ïšļ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76" name="îSḷïḓ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77" name="îşḷîdê"/>
              <p:cNvGrpSpPr/>
              <p:nvPr/>
            </p:nvGrpSpPr>
            <p:grpSpPr>
              <a:xfrm>
                <a:off x="5832354" y="2796766"/>
                <a:ext cx="328449" cy="330554"/>
                <a:chOff x="4149281" y="1887719"/>
                <a:chExt cx="224837" cy="226650"/>
              </a:xfrm>
            </p:grpSpPr>
            <p:sp>
              <p:nvSpPr>
                <p:cNvPr id="178" name="ïšḻíd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79" name="iṩ1ïḍ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80" name="iSḻïďê"/>
              <p:cNvGrpSpPr/>
              <p:nvPr/>
            </p:nvGrpSpPr>
            <p:grpSpPr>
              <a:xfrm>
                <a:off x="4707152" y="3462362"/>
                <a:ext cx="328449" cy="330554"/>
                <a:chOff x="4149281" y="1887719"/>
                <a:chExt cx="224837" cy="226650"/>
              </a:xfrm>
            </p:grpSpPr>
            <p:sp>
              <p:nvSpPr>
                <p:cNvPr id="181" name="iSḻ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82" name="îŝļíď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83" name="ï$ļïḋe"/>
              <p:cNvGrpSpPr/>
              <p:nvPr/>
            </p:nvGrpSpPr>
            <p:grpSpPr>
              <a:xfrm>
                <a:off x="5940643" y="4439912"/>
                <a:ext cx="328449" cy="330554"/>
                <a:chOff x="4149281" y="1887719"/>
                <a:chExt cx="224837" cy="226650"/>
              </a:xfrm>
            </p:grpSpPr>
            <p:sp>
              <p:nvSpPr>
                <p:cNvPr id="184" name="ïšľîď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85" name="iş1îḍè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186" name="î$ḻiḋé"/>
              <p:cNvGrpSpPr/>
              <p:nvPr/>
            </p:nvGrpSpPr>
            <p:grpSpPr>
              <a:xfrm>
                <a:off x="5995533" y="2248023"/>
                <a:ext cx="206943" cy="208270"/>
                <a:chOff x="4149281" y="1887719"/>
                <a:chExt cx="224837" cy="226650"/>
              </a:xfrm>
            </p:grpSpPr>
            <p:sp>
              <p:nvSpPr>
                <p:cNvPr id="187" name="ïşḷîd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88" name="ïSľîd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grpSp>
          <p:nvGrpSpPr>
            <p:cNvPr id="189" name="iṧ1ide"/>
            <p:cNvGrpSpPr/>
            <p:nvPr/>
          </p:nvGrpSpPr>
          <p:grpSpPr>
            <a:xfrm>
              <a:off x="9960748" y="3515891"/>
              <a:ext cx="271082" cy="272819"/>
              <a:chOff x="4149281" y="1887719"/>
              <a:chExt cx="224837" cy="226650"/>
            </a:xfrm>
          </p:grpSpPr>
          <p:sp>
            <p:nvSpPr>
              <p:cNvPr id="190" name="ïṩ1ï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1" name="íṡ1i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2" name="ïsľîḑe"/>
            <p:cNvGrpSpPr/>
            <p:nvPr/>
          </p:nvGrpSpPr>
          <p:grpSpPr>
            <a:xfrm>
              <a:off x="9630783" y="3693124"/>
              <a:ext cx="170798" cy="171893"/>
              <a:chOff x="4149281" y="1887719"/>
              <a:chExt cx="224837" cy="226650"/>
            </a:xfrm>
          </p:grpSpPr>
          <p:sp>
            <p:nvSpPr>
              <p:cNvPr id="193" name="iṩľîḓ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4" name="ïṩḷîd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5" name="iṡļîḑê"/>
            <p:cNvGrpSpPr/>
            <p:nvPr/>
          </p:nvGrpSpPr>
          <p:grpSpPr>
            <a:xfrm>
              <a:off x="10720278" y="3714243"/>
              <a:ext cx="187879" cy="189083"/>
              <a:chOff x="4149281" y="1887719"/>
              <a:chExt cx="224837" cy="226650"/>
            </a:xfrm>
          </p:grpSpPr>
          <p:sp>
            <p:nvSpPr>
              <p:cNvPr id="196" name="işļíḑ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7" name="íṡḷî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8" name="iṣlïḓé"/>
            <p:cNvGrpSpPr/>
            <p:nvPr/>
          </p:nvGrpSpPr>
          <p:grpSpPr>
            <a:xfrm>
              <a:off x="8064407" y="4282751"/>
              <a:ext cx="206666" cy="207992"/>
              <a:chOff x="4149281" y="1887719"/>
              <a:chExt cx="224837" cy="226650"/>
            </a:xfrm>
          </p:grpSpPr>
          <p:sp>
            <p:nvSpPr>
              <p:cNvPr id="199" name="íṡḷi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0" name="íšļíḑ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1" name="iṧľïḓe"/>
            <p:cNvGrpSpPr/>
            <p:nvPr/>
          </p:nvGrpSpPr>
          <p:grpSpPr>
            <a:xfrm>
              <a:off x="8955070" y="5174890"/>
              <a:ext cx="206666" cy="207992"/>
              <a:chOff x="4149281" y="1887719"/>
              <a:chExt cx="224837" cy="226650"/>
            </a:xfrm>
          </p:grpSpPr>
          <p:sp>
            <p:nvSpPr>
              <p:cNvPr id="202" name="îśľïḑé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3" name="iśľiḑ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4" name="íṣḷiḑè"/>
            <p:cNvGrpSpPr/>
            <p:nvPr/>
          </p:nvGrpSpPr>
          <p:grpSpPr>
            <a:xfrm>
              <a:off x="10292880" y="5137384"/>
              <a:ext cx="206666" cy="207992"/>
              <a:chOff x="4149281" y="1887719"/>
              <a:chExt cx="224837" cy="226650"/>
            </a:xfrm>
          </p:grpSpPr>
          <p:sp>
            <p:nvSpPr>
              <p:cNvPr id="205" name="íṧḷi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6" name="îṣļid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07" name="îš1ïďê"/>
            <p:cNvGrpSpPr/>
            <p:nvPr/>
          </p:nvGrpSpPr>
          <p:grpSpPr>
            <a:xfrm>
              <a:off x="11174118" y="4385234"/>
              <a:ext cx="206666" cy="207992"/>
              <a:chOff x="4149281" y="1887719"/>
              <a:chExt cx="224837" cy="226650"/>
            </a:xfrm>
          </p:grpSpPr>
          <p:sp>
            <p:nvSpPr>
              <p:cNvPr id="208" name="îš1î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9" name="íŝľiď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10" name="íṣḷiḍé"/>
            <p:cNvSpPr/>
            <p:nvPr/>
          </p:nvSpPr>
          <p:spPr>
            <a:xfrm>
              <a:off x="11213087" y="3145365"/>
              <a:ext cx="227333" cy="228790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11" name="îsļîḑê"/>
            <p:cNvGrpSpPr/>
            <p:nvPr/>
          </p:nvGrpSpPr>
          <p:grpSpPr>
            <a:xfrm>
              <a:off x="10849339" y="2499297"/>
              <a:ext cx="170798" cy="171894"/>
              <a:chOff x="4149281" y="1887719"/>
              <a:chExt cx="224837" cy="226650"/>
            </a:xfrm>
          </p:grpSpPr>
          <p:sp>
            <p:nvSpPr>
              <p:cNvPr id="212" name="iṩḷ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3" name="isľî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4" name="íşļïdé"/>
            <p:cNvGrpSpPr/>
            <p:nvPr/>
          </p:nvGrpSpPr>
          <p:grpSpPr>
            <a:xfrm>
              <a:off x="10199623" y="2101555"/>
              <a:ext cx="170798" cy="171894"/>
              <a:chOff x="4149281" y="1887719"/>
              <a:chExt cx="224837" cy="226650"/>
            </a:xfrm>
          </p:grpSpPr>
          <p:sp>
            <p:nvSpPr>
              <p:cNvPr id="215" name="iṣ1iḋ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6" name="îṥ1iḑ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17" name="ís1ídè"/>
            <p:cNvGrpSpPr/>
            <p:nvPr/>
          </p:nvGrpSpPr>
          <p:grpSpPr>
            <a:xfrm>
              <a:off x="9344445" y="1991998"/>
              <a:ext cx="170798" cy="171894"/>
              <a:chOff x="4149281" y="1887719"/>
              <a:chExt cx="224837" cy="226650"/>
            </a:xfrm>
          </p:grpSpPr>
          <p:sp>
            <p:nvSpPr>
              <p:cNvPr id="218" name="ïṡḻîḓ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9" name="íṥlïď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20" name="ïsľíḋe"/>
            <p:cNvGrpSpPr/>
            <p:nvPr/>
          </p:nvGrpSpPr>
          <p:grpSpPr>
            <a:xfrm>
              <a:off x="8284829" y="2625930"/>
              <a:ext cx="181307" cy="182470"/>
              <a:chOff x="4149281" y="1887719"/>
              <a:chExt cx="224837" cy="226650"/>
            </a:xfrm>
          </p:grpSpPr>
          <p:sp>
            <p:nvSpPr>
              <p:cNvPr id="221" name="î$lîḍ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2" name="ïšḷí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23" name="iṡľïḍê"/>
            <p:cNvSpPr/>
            <p:nvPr/>
          </p:nvSpPr>
          <p:spPr>
            <a:xfrm>
              <a:off x="7704633" y="3049669"/>
              <a:ext cx="744042" cy="7488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80000"/>
            </a:bodyPr>
            <a:lstStyle/>
            <a:p>
              <a:pPr algn="ctr"/>
              <a:r>
                <a:rPr lang="zh-CN" altLang="en-US" sz="1200" b="1" dirty="0">
                  <a:latin typeface="思源黑体 CN" panose="020B0800000000000000" charset="-122"/>
                  <a:ea typeface="思源黑体 CN" panose="020B0800000000000000" charset="-122"/>
                </a:rPr>
                <a:t>智能人事</a:t>
              </a:r>
              <a:endParaRPr lang="zh-CN" altLang="en-US" sz="1200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grpSp>
          <p:nvGrpSpPr>
            <p:cNvPr id="224" name="íşḻíďé"/>
            <p:cNvGrpSpPr/>
            <p:nvPr/>
          </p:nvGrpSpPr>
          <p:grpSpPr>
            <a:xfrm>
              <a:off x="8575520" y="3036395"/>
              <a:ext cx="164825" cy="165880"/>
              <a:chOff x="4149281" y="1887719"/>
              <a:chExt cx="224837" cy="226650"/>
            </a:xfrm>
          </p:grpSpPr>
          <p:sp>
            <p:nvSpPr>
              <p:cNvPr id="225" name="îšḻï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6" name="îṣlíḋ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27" name="ï$ļíḍé"/>
            <p:cNvGrpSpPr/>
            <p:nvPr/>
          </p:nvGrpSpPr>
          <p:grpSpPr>
            <a:xfrm>
              <a:off x="8709469" y="4330439"/>
              <a:ext cx="271082" cy="272820"/>
              <a:chOff x="4149281" y="1887719"/>
              <a:chExt cx="224837" cy="226650"/>
            </a:xfrm>
          </p:grpSpPr>
          <p:sp>
            <p:nvSpPr>
              <p:cNvPr id="228" name="îsļí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9" name="îš1ïḋ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30" name="iṩ1îḍé"/>
            <p:cNvGrpSpPr/>
            <p:nvPr/>
          </p:nvGrpSpPr>
          <p:grpSpPr>
            <a:xfrm>
              <a:off x="9215633" y="2351279"/>
              <a:ext cx="170798" cy="171894"/>
              <a:chOff x="4149281" y="1887719"/>
              <a:chExt cx="224837" cy="226650"/>
            </a:xfrm>
          </p:grpSpPr>
          <p:sp>
            <p:nvSpPr>
              <p:cNvPr id="231" name="iṩľ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2" name="îś1î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33" name="íṡļiḓè"/>
            <p:cNvGrpSpPr/>
            <p:nvPr/>
          </p:nvGrpSpPr>
          <p:grpSpPr>
            <a:xfrm>
              <a:off x="10526093" y="4752957"/>
              <a:ext cx="206667" cy="207992"/>
              <a:chOff x="4149281" y="1887719"/>
              <a:chExt cx="224837" cy="226650"/>
            </a:xfrm>
          </p:grpSpPr>
          <p:sp>
            <p:nvSpPr>
              <p:cNvPr id="234" name="ïŝļïd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5" name="ïṥļí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</p:grpSp>
      </p:grpSp>
      <p:cxnSp>
        <p:nvCxnSpPr>
          <p:cNvPr id="236" name="肘形连接符 5"/>
          <p:cNvCxnSpPr>
            <a:stCxn id="131" idx="3"/>
            <a:endCxn id="223" idx="2"/>
          </p:cNvCxnSpPr>
          <p:nvPr/>
        </p:nvCxnSpPr>
        <p:spPr>
          <a:xfrm>
            <a:off x="7584440" y="2436495"/>
            <a:ext cx="778510" cy="1150620"/>
          </a:xfrm>
          <a:prstGeom prst="bentConnector3">
            <a:avLst>
              <a:gd name="adj1" fmla="val 50000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肘形连接符 6"/>
          <p:cNvCxnSpPr>
            <a:stCxn id="223" idx="2"/>
            <a:endCxn id="137" idx="3"/>
          </p:cNvCxnSpPr>
          <p:nvPr/>
        </p:nvCxnSpPr>
        <p:spPr>
          <a:xfrm rot="10800000" flipV="1">
            <a:off x="7584440" y="3587115"/>
            <a:ext cx="778510" cy="1463675"/>
          </a:xfrm>
          <a:prstGeom prst="bentConnector3">
            <a:avLst>
              <a:gd name="adj1" fmla="val 50000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îṣḷíḍé"/>
          <p:cNvSpPr txBox="1"/>
          <p:nvPr/>
        </p:nvSpPr>
        <p:spPr>
          <a:xfrm>
            <a:off x="721360" y="2351405"/>
            <a:ext cx="3458845" cy="24263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</a:rPr>
              <a:t>长久以来对人事岗位的见解很多依旧停留在招聘、定绩效、计算薪酬考勤等方面，人事被这些繁琐的事情拖累，智能OA帮助员工从低效重复的劳动中解放出来，为企业去做更多战略管理方面的规划。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545965" y="4179570"/>
            <a:ext cx="3925570" cy="215138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4505" y="1170940"/>
            <a:ext cx="3816350" cy="2642235"/>
          </a:xfrm>
          <a:prstGeom prst="rect">
            <a:avLst/>
          </a:prstGeom>
          <a:solidFill>
            <a:srgbClr val="E4F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240905" y="757555"/>
            <a:ext cx="3816350" cy="2493645"/>
          </a:xfrm>
          <a:prstGeom prst="rect">
            <a:avLst/>
          </a:prstGeom>
          <a:solidFill>
            <a:srgbClr val="F0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智能考勤 </a:t>
            </a:r>
            <a:r>
              <a:rPr lang="en-US" altLang="zh-CN"/>
              <a:t>- </a:t>
            </a:r>
            <a:r>
              <a:rPr lang="zh-CN" altLang="en-US"/>
              <a:t>灵活的排班， 人性化的打卡</a:t>
            </a:r>
            <a:endParaRPr lang="zh-CN" altLang="en-US"/>
          </a:p>
        </p:txBody>
      </p:sp>
      <p:grpSp>
        <p:nvGrpSpPr>
          <p:cNvPr id="3" name="íşḷîdê"/>
          <p:cNvGrpSpPr/>
          <p:nvPr/>
        </p:nvGrpSpPr>
        <p:grpSpPr>
          <a:xfrm rot="0">
            <a:off x="4529455" y="1891665"/>
            <a:ext cx="2535555" cy="2162175"/>
            <a:chOff x="4781475" y="2176859"/>
            <a:chExt cx="2662886" cy="2846040"/>
          </a:xfrm>
        </p:grpSpPr>
        <p:sp>
          <p:nvSpPr>
            <p:cNvPr id="19" name="íṩ1îḑe"/>
            <p:cNvSpPr/>
            <p:nvPr/>
          </p:nvSpPr>
          <p:spPr>
            <a:xfrm>
              <a:off x="5782952" y="2328931"/>
              <a:ext cx="1506804" cy="1506804"/>
            </a:xfrm>
            <a:prstGeom prst="round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老板</a:t>
              </a:r>
              <a:endParaRPr lang="zh-CN" altLang="en-US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20" name="îṩ1íde"/>
            <p:cNvSpPr/>
            <p:nvPr/>
          </p:nvSpPr>
          <p:spPr>
            <a:xfrm>
              <a:off x="4899204" y="3091312"/>
              <a:ext cx="1265229" cy="1265229"/>
            </a:xfrm>
            <a:prstGeom prst="roundRec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人事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3" name="iSlíḓe"/>
            <p:cNvSpPr/>
            <p:nvPr/>
          </p:nvSpPr>
          <p:spPr>
            <a:xfrm>
              <a:off x="7099160" y="2176859"/>
              <a:ext cx="345201" cy="358381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4" name="îšľíḓé"/>
            <p:cNvSpPr/>
            <p:nvPr/>
          </p:nvSpPr>
          <p:spPr>
            <a:xfrm>
              <a:off x="6219178" y="3882443"/>
              <a:ext cx="1070579" cy="107057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员工</a:t>
              </a: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6" name="íślîḍé"/>
            <p:cNvSpPr/>
            <p:nvPr/>
          </p:nvSpPr>
          <p:spPr>
            <a:xfrm flipH="1" flipV="1">
              <a:off x="6144664" y="4828974"/>
              <a:ext cx="186794" cy="193925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27" name="íŝ1iḓé"/>
            <p:cNvSpPr/>
            <p:nvPr/>
          </p:nvSpPr>
          <p:spPr>
            <a:xfrm flipH="1">
              <a:off x="4781475" y="2984419"/>
              <a:ext cx="262829" cy="272864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sp>
        <p:nvSpPr>
          <p:cNvPr id="5" name="îśḻiḋé"/>
          <p:cNvSpPr txBox="1"/>
          <p:nvPr/>
        </p:nvSpPr>
        <p:spPr>
          <a:xfrm>
            <a:off x="7299960" y="839470"/>
            <a:ext cx="3833495" cy="24923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1400" b="1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数据真实</a:t>
            </a:r>
            <a:endParaRPr lang="zh-CN" altLang="en-US" sz="1600" b="1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随时随地了解员工最真实的考勤数据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树立标杆</a:t>
            </a:r>
            <a:endParaRPr lang="zh-CN" altLang="en-US" sz="1400" b="1">
              <a:solidFill>
                <a:srgbClr val="00B0F0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扁平化管理考勤，发现优秀发现认真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节约成本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节约人力，物力，极速打卡，提升效能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组织温情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人性考勤，让管理有温度，让员工幸福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8" name="ïṥļîďe"/>
          <p:cNvSpPr txBox="1"/>
          <p:nvPr/>
        </p:nvSpPr>
        <p:spPr>
          <a:xfrm>
            <a:off x="4655820" y="4286250"/>
            <a:ext cx="3815080" cy="20447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p>
            <a:pPr algn="l">
              <a:lnSpc>
                <a:spcPct val="130000"/>
              </a:lnSpc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人性打卡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不必排队，不必匆忙开启钉钉，极速打卡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简单方便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打卡记录一目了然一键打卡轻松审批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个性排行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透明公开的考勤方式，员工的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辛苦可以被看见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16" name="işľíďê"/>
          <p:cNvSpPr txBox="1"/>
          <p:nvPr/>
        </p:nvSpPr>
        <p:spPr>
          <a:xfrm>
            <a:off x="668020" y="1170940"/>
            <a:ext cx="3632835" cy="28384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009587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简单高效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随考勤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数据一键导出，硬件、软件及时同步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009587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自动统计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请假、出差、外出、加班等时长自动结算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b="1">
                <a:solidFill>
                  <a:srgbClr val="009587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统一管理</a:t>
            </a:r>
            <a:endParaRPr lang="zh-CN" altLang="en-US" sz="1400" b="1">
              <a:solidFill>
                <a:srgbClr val="009587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内勤外勤、跨区域、多门店，统一管理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400" b="1">
                <a:solidFill>
                  <a:srgbClr val="009587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提升效率</a:t>
            </a:r>
            <a:endParaRPr lang="zh-CN" altLang="en-US" sz="1400" b="1">
              <a:solidFill>
                <a:srgbClr val="009587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极大提升效率，释放琐碎工作。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沟通协同工具的引入，只是数字化转型进程中的一个小环节</a:t>
            </a:r>
            <a:endParaRPr lang="zh-CN" altLang="en-US"/>
          </a:p>
        </p:txBody>
      </p:sp>
      <p:grpSp>
        <p:nvGrpSpPr>
          <p:cNvPr id="14857" name="Group 14857"/>
          <p:cNvGrpSpPr/>
          <p:nvPr>
            <p:custDataLst>
              <p:tags r:id="rId1"/>
            </p:custDataLst>
          </p:nvPr>
        </p:nvGrpSpPr>
        <p:grpSpPr>
          <a:xfrm>
            <a:off x="924771" y="1469684"/>
            <a:ext cx="4696095" cy="4912965"/>
            <a:chOff x="0" y="0"/>
            <a:chExt cx="5009165" cy="5240493"/>
          </a:xfrm>
        </p:grpSpPr>
        <p:sp>
          <p:nvSpPr>
            <p:cNvPr id="14855" name="Shape 14855"/>
            <p:cNvSpPr/>
            <p:nvPr>
              <p:custDataLst>
                <p:tags r:id="rId2"/>
              </p:custDataLst>
            </p:nvPr>
          </p:nvSpPr>
          <p:spPr>
            <a:xfrm flipH="1">
              <a:off x="0" y="0"/>
              <a:ext cx="5009166" cy="5240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5" y="0"/>
                  </a:moveTo>
                  <a:lnTo>
                    <a:pt x="0" y="21600"/>
                  </a:lnTo>
                  <a:lnTo>
                    <a:pt x="21600" y="17462"/>
                  </a:lnTo>
                </a:path>
              </a:pathLst>
            </a:custGeom>
            <a:noFill/>
            <a:ln w="25400" cap="flat">
              <a:solidFill>
                <a:srgbClr val="FFFFFF">
                  <a:lumMod val="75000"/>
                </a:srgb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7625" tIns="47625" rIns="47625" bIns="47625" numCol="1" anchor="ctr">
              <a:noAutofit/>
            </a:bodyPr>
            <a:p>
              <a:pPr defTabSz="457200"/>
              <a:endParaRPr sz="469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856" name="Shape 14856"/>
            <p:cNvSpPr/>
            <p:nvPr>
              <p:custDataLst>
                <p:tags r:id="rId3"/>
              </p:custDataLst>
            </p:nvPr>
          </p:nvSpPr>
          <p:spPr>
            <a:xfrm flipH="1" flipV="1">
              <a:off x="628802" y="1839579"/>
              <a:ext cx="4374315" cy="3389096"/>
            </a:xfrm>
            <a:prstGeom prst="line">
              <a:avLst/>
            </a:prstGeom>
            <a:noFill/>
            <a:ln w="25400" cap="flat">
              <a:solidFill>
                <a:srgbClr val="FFFFFF">
                  <a:lumMod val="75000"/>
                </a:srgbClr>
              </a:solidFill>
              <a:custDash>
                <a:ds d="200000" sp="200000"/>
              </a:custDash>
              <a:miter lim="400000"/>
              <a:headEnd type="oval" w="med" len="med"/>
            </a:ln>
            <a:effectLst/>
          </p:spPr>
          <p:txBody>
            <a:bodyPr wrap="square" lIns="47625" tIns="47625" rIns="47625" bIns="47625" numCol="1" anchor="ctr">
              <a:noAutofit/>
            </a:bodyPr>
            <a:p>
              <a:pPr defTabSz="457200"/>
              <a:endParaRPr sz="4690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858" name="Shape 14858"/>
          <p:cNvSpPr/>
          <p:nvPr>
            <p:custDataLst>
              <p:tags r:id="rId4"/>
            </p:custDataLst>
          </p:nvPr>
        </p:nvSpPr>
        <p:spPr>
          <a:xfrm flipH="1">
            <a:off x="931545" y="1483360"/>
            <a:ext cx="2262505" cy="3927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CDDC3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59" name="Shape 14859"/>
          <p:cNvSpPr/>
          <p:nvPr>
            <p:custDataLst>
              <p:tags r:id="rId5"/>
            </p:custDataLst>
          </p:nvPr>
        </p:nvSpPr>
        <p:spPr>
          <a:xfrm flipH="1">
            <a:off x="1640205" y="2229485"/>
            <a:ext cx="1913255" cy="3321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8BC34A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60" name="Shape 14860"/>
          <p:cNvSpPr/>
          <p:nvPr>
            <p:custDataLst>
              <p:tags r:id="rId6"/>
            </p:custDataLst>
          </p:nvPr>
        </p:nvSpPr>
        <p:spPr>
          <a:xfrm flipH="1">
            <a:off x="2484120" y="3108960"/>
            <a:ext cx="1506220" cy="2614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00958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61" name="Shape 14861"/>
          <p:cNvSpPr/>
          <p:nvPr>
            <p:custDataLst>
              <p:tags r:id="rId7"/>
            </p:custDataLst>
          </p:nvPr>
        </p:nvSpPr>
        <p:spPr>
          <a:xfrm flipH="1">
            <a:off x="3255645" y="3915410"/>
            <a:ext cx="1126490" cy="195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600" extrusionOk="0">
                <a:moveTo>
                  <a:pt x="0" y="0"/>
                </a:moveTo>
                <a:lnTo>
                  <a:pt x="0" y="16506"/>
                </a:lnTo>
                <a:lnTo>
                  <a:pt x="21558" y="21600"/>
                </a:lnTo>
                <a:cubicBezTo>
                  <a:pt x="21600" y="15221"/>
                  <a:pt x="17409" y="8834"/>
                  <a:pt x="8975" y="3966"/>
                </a:cubicBezTo>
                <a:cubicBezTo>
                  <a:pt x="6234" y="2384"/>
                  <a:pt x="3207" y="1065"/>
                  <a:pt x="0" y="0"/>
                </a:cubicBezTo>
                <a:close/>
              </a:path>
            </a:pathLst>
          </a:custGeom>
          <a:solidFill>
            <a:srgbClr val="2196F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p>
            <a:pPr defTabSz="457200"/>
            <a:endParaRPr sz="4690">
              <a:solidFill>
                <a:srgbClr val="2222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1570598" y="3070964"/>
            <a:ext cx="599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185394" y="3620972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3574771" y="4782929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868942" y="4183625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kumimoji="1" lang="zh-CN" altLang="en-US" sz="28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2"/>
            </p:custDataLst>
          </p:nvPr>
        </p:nvGrpSpPr>
        <p:grpSpPr>
          <a:xfrm>
            <a:off x="5342255" y="2084070"/>
            <a:ext cx="4944745" cy="902970"/>
            <a:chOff x="5395291" y="1708798"/>
            <a:chExt cx="4944461" cy="1058354"/>
          </a:xfrm>
        </p:grpSpPr>
        <p:sp>
          <p:nvSpPr>
            <p:cNvPr id="37" name="矩形 36"/>
            <p:cNvSpPr/>
            <p:nvPr>
              <p:custDataLst>
                <p:tags r:id="rId13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40" name="直线连接符 39"/>
            <p:cNvCxnSpPr/>
            <p:nvPr>
              <p:custDataLst>
                <p:tags r:id="rId14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2196F3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grpSp>
        <p:nvGrpSpPr>
          <p:cNvPr id="56" name="组合 55"/>
          <p:cNvGrpSpPr/>
          <p:nvPr>
            <p:custDataLst>
              <p:tags r:id="rId15"/>
            </p:custDataLst>
          </p:nvPr>
        </p:nvGrpSpPr>
        <p:grpSpPr>
          <a:xfrm>
            <a:off x="5748630" y="3216185"/>
            <a:ext cx="4944461" cy="905004"/>
            <a:chOff x="5395291" y="1708798"/>
            <a:chExt cx="4944461" cy="1058354"/>
          </a:xfrm>
        </p:grpSpPr>
        <p:sp>
          <p:nvSpPr>
            <p:cNvPr id="59" name="矩形 58"/>
            <p:cNvSpPr/>
            <p:nvPr>
              <p:custDataLst>
                <p:tags r:id="rId16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0" name="直线连接符 59"/>
            <p:cNvCxnSpPr/>
            <p:nvPr>
              <p:custDataLst>
                <p:tags r:id="rId17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009587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grpSp>
        <p:nvGrpSpPr>
          <p:cNvPr id="62" name="组合 61"/>
          <p:cNvGrpSpPr/>
          <p:nvPr>
            <p:custDataLst>
              <p:tags r:id="rId18"/>
            </p:custDataLst>
          </p:nvPr>
        </p:nvGrpSpPr>
        <p:grpSpPr>
          <a:xfrm>
            <a:off x="6155185" y="4347993"/>
            <a:ext cx="4944461" cy="905004"/>
            <a:chOff x="5395291" y="1708798"/>
            <a:chExt cx="4944461" cy="1058354"/>
          </a:xfrm>
        </p:grpSpPr>
        <p:sp>
          <p:nvSpPr>
            <p:cNvPr id="65" name="矩形 64"/>
            <p:cNvSpPr/>
            <p:nvPr>
              <p:custDataLst>
                <p:tags r:id="rId19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6" name="直线连接符 65"/>
            <p:cNvCxnSpPr/>
            <p:nvPr>
              <p:custDataLst>
                <p:tags r:id="rId20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8BC34A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grpSp>
        <p:nvGrpSpPr>
          <p:cNvPr id="68" name="组合 67"/>
          <p:cNvGrpSpPr/>
          <p:nvPr>
            <p:custDataLst>
              <p:tags r:id="rId21"/>
            </p:custDataLst>
          </p:nvPr>
        </p:nvGrpSpPr>
        <p:grpSpPr>
          <a:xfrm>
            <a:off x="6561455" y="5480050"/>
            <a:ext cx="4944745" cy="692150"/>
            <a:chOff x="5395291" y="1708798"/>
            <a:chExt cx="4944461" cy="1058354"/>
          </a:xfrm>
        </p:grpSpPr>
        <p:sp>
          <p:nvSpPr>
            <p:cNvPr id="71" name="矩形 70"/>
            <p:cNvSpPr/>
            <p:nvPr>
              <p:custDataLst>
                <p:tags r:id="rId22"/>
              </p:custDataLst>
            </p:nvPr>
          </p:nvSpPr>
          <p:spPr>
            <a:xfrm>
              <a:off x="5395291" y="1708798"/>
              <a:ext cx="4944461" cy="105835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2196F3">
                <a:shade val="50000"/>
              </a:srgbClr>
            </a:lnRef>
            <a:fillRef idx="1">
              <a:srgbClr val="2196F3"/>
            </a:fillRef>
            <a:effectRef idx="0">
              <a:srgbClr val="2196F3"/>
            </a:effectRef>
            <a:fontRef idx="minor">
              <a:srgbClr val="FFFFFF"/>
            </a:fontRef>
          </p:style>
          <p:txBody>
            <a:bodyPr rtlCol="0" anchor="ctr"/>
            <a:p>
              <a:pPr algn="ctr" defTabSz="457200"/>
              <a:endParaRPr kumimoji="1" lang="zh-CN" altLang="en-US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72" name="直线连接符 71"/>
            <p:cNvCxnSpPr/>
            <p:nvPr>
              <p:custDataLst>
                <p:tags r:id="rId23"/>
              </p:custDataLst>
            </p:nvPr>
          </p:nvCxnSpPr>
          <p:spPr>
            <a:xfrm>
              <a:off x="5395292" y="1708798"/>
              <a:ext cx="0" cy="1058354"/>
            </a:xfrm>
            <a:prstGeom prst="line">
              <a:avLst/>
            </a:prstGeom>
            <a:ln w="63500">
              <a:solidFill>
                <a:srgbClr val="CDDC39"/>
              </a:solidFill>
            </a:ln>
          </p:spPr>
          <p:style>
            <a:lnRef idx="1">
              <a:srgbClr val="2196F3"/>
            </a:lnRef>
            <a:fillRef idx="0">
              <a:srgbClr val="2196F3"/>
            </a:fillRef>
            <a:effectRef idx="0">
              <a:srgbClr val="2196F3"/>
            </a:effectRef>
            <a:fontRef idx="minor">
              <a:srgbClr val="222222"/>
            </a:fontRef>
          </p:style>
        </p:cxnSp>
      </p:grp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5440680" y="2084070"/>
            <a:ext cx="4845685" cy="9029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数字化转型，涉及到企业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/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组织的大大小小各个环节，从员工的沟通方式和组织管理方式着手，是一个平缓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的切入点。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5815037" y="3328155"/>
            <a:ext cx="4845920" cy="683264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20000"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企业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/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组织员工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的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“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</a:t>
            </a:r>
            <a:r>
              <a:rPr lang="en-US" altLang="zh-CN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”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认知在使用效率工具的过程中不断提高。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6204585" y="4324350"/>
            <a:ext cx="4845685" cy="9525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认知程度提高，进一步反向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影响人和企业的行为习惯和业务流程。而行为习惯和业务流程的推进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，又会对数字化工具提出新的要求</a:t>
            </a:r>
            <a:r>
              <a:rPr lang="zh-CN" altLang="en-US" sz="14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！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6627495" y="5480050"/>
            <a:ext cx="4763135" cy="683260"/>
          </a:xfrm>
          <a:prstGeom prst="rect">
            <a:avLst/>
          </a:prstGeom>
          <a:solidFill>
            <a:srgbClr val="CDDC39"/>
          </a:solidFill>
        </p:spPr>
        <p:txBody>
          <a:bodyPr wrap="square" rtlCol="0" anchor="ctr" anchorCtr="0">
            <a:normAutofit/>
          </a:bodyPr>
          <a:p>
            <a:pPr algn="ctr"/>
            <a:r>
              <a:rPr lang="zh-CN" altLang="en-US" sz="2000" b="1" spc="150" dirty="0">
                <a:solidFill>
                  <a:schemeClr val="bg1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Normal" panose="020B0400000000000000" charset="-122"/>
              </a:rPr>
              <a:t>认知在升级，数字化也在升级！</a:t>
            </a:r>
            <a:endParaRPr lang="zh-CN" altLang="en-US" sz="2000" b="1" spc="150" dirty="0">
              <a:solidFill>
                <a:schemeClr val="bg1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Normal" panose="020B0400000000000000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28"/>
            </p:custDataLst>
          </p:nvPr>
        </p:nvSpPr>
        <p:spPr>
          <a:xfrm>
            <a:off x="668655" y="864870"/>
            <a:ext cx="5995670" cy="426720"/>
          </a:xfrm>
          <a:prstGeom prst="rect">
            <a:avLst/>
          </a:prstGeom>
          <a:noFill/>
          <a:ln w="12700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 anchor="ctr" anchorCtr="0">
            <a:normAutofit/>
          </a:bodyPr>
          <a:p>
            <a:pPr algn="r" defTabSz="457200"/>
            <a:r>
              <a:rPr kumimoji="1" lang="zh-CN" altLang="en-US" sz="1600" spc="300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万丈高楼平地起，数字化转型需要从全员认知升级开始</a:t>
            </a:r>
            <a:endParaRPr kumimoji="1" lang="zh-CN" altLang="en-US" sz="1600" spc="300" dirty="0">
              <a:solidFill>
                <a:srgbClr val="00B0F0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9"/>
            </p:custDataLst>
          </p:nvPr>
        </p:nvSpPr>
        <p:spPr>
          <a:xfrm>
            <a:off x="4603750" y="2084070"/>
            <a:ext cx="603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2196F3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kumimoji="1" lang="en-US" altLang="zh-CN" sz="2800" dirty="0">
              <a:solidFill>
                <a:srgbClr val="2196F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0"/>
            </p:custDataLst>
          </p:nvPr>
        </p:nvSpPr>
        <p:spPr>
          <a:xfrm>
            <a:off x="4981587" y="3216520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009587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kumimoji="1" lang="en-US" altLang="zh-CN" sz="2800" dirty="0">
              <a:solidFill>
                <a:srgbClr val="00958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1"/>
            </p:custDataLst>
          </p:nvPr>
        </p:nvSpPr>
        <p:spPr>
          <a:xfrm>
            <a:off x="5341979" y="4348047"/>
            <a:ext cx="6336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8BC34A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kumimoji="1" lang="en-US" altLang="zh-CN" sz="2800" dirty="0">
              <a:solidFill>
                <a:srgbClr val="8BC3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2"/>
            </p:custDataLst>
          </p:nvPr>
        </p:nvSpPr>
        <p:spPr>
          <a:xfrm>
            <a:off x="5815573" y="5410939"/>
            <a:ext cx="599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457200"/>
            <a:r>
              <a:rPr kumimoji="1" lang="en-US" altLang="zh-CN" sz="2800" dirty="0">
                <a:solidFill>
                  <a:srgbClr val="CDDC39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kumimoji="1" lang="en-US" altLang="zh-CN" sz="2800" dirty="0">
              <a:solidFill>
                <a:srgbClr val="CDDC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/>
          <p:cNvGrpSpPr/>
          <p:nvPr/>
        </p:nvGrpSpPr>
        <p:grpSpPr>
          <a:xfrm rot="0">
            <a:off x="614045" y="2577465"/>
            <a:ext cx="4645660" cy="2620010"/>
            <a:chOff x="1333500" y="533400"/>
            <a:chExt cx="6183338" cy="3545114"/>
          </a:xfrm>
        </p:grpSpPr>
        <p:pic>
          <p:nvPicPr>
            <p:cNvPr id="144" name="图片 143"/>
            <p:cNvPicPr>
              <a:picLocks noChangeAspect="1"/>
            </p:cNvPicPr>
            <p:nvPr/>
          </p:nvPicPr>
          <p:blipFill rotWithShape="1">
            <a:blip r:embed="rId1" cstate="email"/>
            <a:srcRect/>
            <a:stretch>
              <a:fillRect/>
            </a:stretch>
          </p:blipFill>
          <p:spPr>
            <a:xfrm>
              <a:off x="1333500" y="533400"/>
              <a:ext cx="6183338" cy="3545114"/>
            </a:xfrm>
            <a:prstGeom prst="rect">
              <a:avLst/>
            </a:prstGeom>
          </p:spPr>
        </p:pic>
        <p:sp>
          <p:nvSpPr>
            <p:cNvPr id="145" name="矩形 144"/>
            <p:cNvSpPr/>
            <p:nvPr/>
          </p:nvSpPr>
          <p:spPr>
            <a:xfrm>
              <a:off x="2133600" y="762000"/>
              <a:ext cx="4597400" cy="287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341110" y="3802380"/>
            <a:ext cx="5380990" cy="2153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000" dirty="0" smtClean="0">
                <a:solidFill>
                  <a:srgbClr val="00B0F0"/>
                </a:solidFill>
                <a:latin typeface="思源黑体 CN" panose="020B0800000000000000" charset="-122"/>
                <a:ea typeface="思源黑体 CN" panose="020B0800000000000000" charset="-122"/>
                <a:cs typeface="思源黑体 CN Normal" panose="020B0400000000000000" charset="-122"/>
                <a:sym typeface="+mn-ea"/>
              </a:rPr>
              <a:t>数字化之路，我们一路相伴</a:t>
            </a:r>
            <a:endParaRPr lang="zh-CN" altLang="en-US" sz="2000" dirty="0">
              <a:solidFill>
                <a:schemeClr val="tx1"/>
              </a:solidFill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企业的数字化认知在升级，需求也在升级。我们与企业共同合作，探索行业数字化不同阶段的解决方案。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81420" y="1362075"/>
            <a:ext cx="5380990" cy="251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rgbClr val="00B0F0"/>
                </a:solidFill>
                <a:latin typeface="思源黑体 CN" panose="020B0800000000000000" charset="-122"/>
                <a:ea typeface="思源黑体 CN" panose="020B0800000000000000" charset="-122"/>
                <a:cs typeface="思源黑体 CN Normal" panose="020B0400000000000000" charset="-122"/>
                <a:sym typeface="+mn-ea"/>
              </a:rPr>
              <a:t>提供『数字化转型』咨询及实施全案服务</a:t>
            </a:r>
            <a:endParaRPr lang="zh-CN" altLang="en-US" sz="2000" dirty="0">
              <a:solidFill>
                <a:schemeClr val="tx1"/>
              </a:solidFill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我们以客户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企业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组织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的发展战略和业务场景为目标导向， 从数字营销、数字管理、数字引擎三个维度切入，协助中国企业低成本、敏捷地实现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不同阶段的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数字化转型。</a:t>
            </a:r>
            <a:endParaRPr lang="zh-CN" altLang="en-US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algn="just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30" y="2746375"/>
            <a:ext cx="3453765" cy="2120900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我们的服务 </a:t>
            </a:r>
            <a:r>
              <a:rPr lang="en-US"/>
              <a:t>- </a:t>
            </a:r>
            <a:r>
              <a:rPr lang="zh-CN" altLang="en-US"/>
              <a:t>数字化转型规划</a:t>
            </a:r>
            <a:endParaRPr lang="zh-CN" altLang="en-US" sz="1400" b="0"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数字化转型服务 </a:t>
            </a:r>
            <a:r>
              <a:rPr lang="en-US" altLang="zh-CN"/>
              <a:t>- </a:t>
            </a:r>
            <a:r>
              <a:rPr lang="zh-CN" altLang="en-US">
                <a:sym typeface="+mn-ea"/>
              </a:rPr>
              <a:t>灵活，</a:t>
            </a:r>
            <a:r>
              <a:rPr lang="zh-CN" altLang="en-US">
                <a:sym typeface="+mn-ea"/>
              </a:rPr>
              <a:t>精准，兼容，</a:t>
            </a:r>
            <a:r>
              <a:rPr lang="zh-CN" altLang="en-US">
                <a:sym typeface="+mn-ea"/>
              </a:rPr>
              <a:t>专业</a:t>
            </a:r>
            <a:endParaRPr lang="zh-CN" altLang="en-US">
              <a:sym typeface="+mn-ea"/>
            </a:endParaRPr>
          </a:p>
        </p:txBody>
      </p:sp>
      <p:sp>
        <p:nvSpPr>
          <p:cNvPr id="49" name="矩形 48"/>
          <p:cNvSpPr/>
          <p:nvPr>
            <p:custDataLst>
              <p:tags r:id="rId1"/>
            </p:custDataLst>
          </p:nvPr>
        </p:nvSpPr>
        <p:spPr>
          <a:xfrm>
            <a:off x="6316680" y="1998455"/>
            <a:ext cx="5075288" cy="4195901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832066" y="1998455"/>
            <a:ext cx="5075288" cy="4195901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991235" y="1739265"/>
            <a:ext cx="3677920" cy="447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kumimoji="1" lang="zh-CN" altLang="en-US" sz="2100" b="1" spc="30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维格智数</a:t>
            </a:r>
            <a:r>
              <a:rPr kumimoji="1" lang="en-US" altLang="zh-CN" sz="2100" b="1" spc="30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-</a:t>
            </a:r>
            <a:r>
              <a:rPr kumimoji="1" lang="zh-CN" altLang="en-US" sz="2100" b="1" spc="300">
                <a:solidFill>
                  <a:srgbClr val="2196F3"/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数字化转型服务</a:t>
            </a:r>
            <a:endParaRPr kumimoji="1" lang="zh-CN" altLang="en-US" sz="2100" b="1" spc="300">
              <a:solidFill>
                <a:srgbClr val="2196F3"/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6510655" y="1739265"/>
            <a:ext cx="3940810" cy="447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kumimoji="1" lang="zh-CN" altLang="en-US" sz="2100" b="1" spc="300">
                <a:solidFill>
                  <a:srgbClr val="009587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市面上的数字化产品</a:t>
            </a:r>
            <a:endParaRPr kumimoji="1" lang="zh-CN" altLang="en-US" sz="2100" b="1" spc="300">
              <a:solidFill>
                <a:srgbClr val="009587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1451332" y="2320171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>
              <a:lnSpc>
                <a:spcPct val="120000"/>
              </a:lnSpc>
            </a:pP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灵活</a:t>
            </a: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聚焦企业/组织的实际需求和数字化程度。按阶段给出规划方案并执行实施。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4" name="Oval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19751" y="2429609"/>
            <a:ext cx="315913" cy="317500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12" name="任意形状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91738" y="2516359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8"/>
            </p:custDataLst>
          </p:nvPr>
        </p:nvSpPr>
        <p:spPr>
          <a:xfrm>
            <a:off x="6967331" y="2320171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往往是“大而全”的标准化产品。并不一定适合现阶段的企业需求。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44" name="Oval 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635750" y="2429609"/>
            <a:ext cx="315913" cy="317500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 dirty="0"/>
          </a:p>
        </p:txBody>
      </p:sp>
      <p:sp>
        <p:nvSpPr>
          <p:cNvPr id="15" name="任意形状 14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721825" y="2516359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6" name="Oval 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21339" y="3380166"/>
            <a:ext cx="314325" cy="317500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41" name="文本框 40"/>
          <p:cNvSpPr txBox="1"/>
          <p:nvPr>
            <p:custDataLst>
              <p:tags r:id="rId12"/>
            </p:custDataLst>
          </p:nvPr>
        </p:nvSpPr>
        <p:spPr>
          <a:xfrm>
            <a:off x="1435628" y="3281043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精准</a:t>
            </a: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提供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实施顾问驻点调研，对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企业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不同部门的不同业务流程进行梳理优化。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67" name="任意形状 66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192532" y="346691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6" name="Oval 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637338" y="3380166"/>
            <a:ext cx="314325" cy="317500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50" name="文本框 49"/>
          <p:cNvSpPr txBox="1"/>
          <p:nvPr>
            <p:custDataLst>
              <p:tags r:id="rId15"/>
            </p:custDataLst>
          </p:nvPr>
        </p:nvSpPr>
        <p:spPr>
          <a:xfrm>
            <a:off x="6951627" y="3281043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市面上数字化产品种类繁多，不知道哪家产品与企业自身最契合。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68" name="任意形状 67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6722619" y="3466916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9" name="Oval 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121303" y="4332666"/>
            <a:ext cx="314325" cy="317500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42" name="文本框 41"/>
          <p:cNvSpPr txBox="1"/>
          <p:nvPr>
            <p:custDataLst>
              <p:tags r:id="rId18"/>
            </p:custDataLst>
          </p:nvPr>
        </p:nvSpPr>
        <p:spPr>
          <a:xfrm>
            <a:off x="1435627" y="4241915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兼容</a:t>
            </a: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充分考虑企业现有的业务系统，给出最佳的数据连接方案，让多个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单点系统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连成整体。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69" name="任意形状 68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1192496" y="4419416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8" name="Oval 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637302" y="4332666"/>
            <a:ext cx="314325" cy="317500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51" name="文本框 50"/>
          <p:cNvSpPr txBox="1"/>
          <p:nvPr>
            <p:custDataLst>
              <p:tags r:id="rId21"/>
            </p:custDataLst>
          </p:nvPr>
        </p:nvSpPr>
        <p:spPr>
          <a:xfrm>
            <a:off x="6951626" y="4241915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单点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系统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只能解决部分企业问题，多个系统就形成了多个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数据孤岛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70" name="任意形状 69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>
            <a:off x="6722583" y="4419416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3" name="Oval 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119751" y="5293539"/>
            <a:ext cx="314325" cy="317500"/>
          </a:xfrm>
          <a:prstGeom prst="ellipse">
            <a:avLst/>
          </a:prstGeom>
          <a:solidFill>
            <a:srgbClr val="2196F3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1434075" y="5202788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[</a:t>
            </a:r>
            <a:r>
              <a:rPr kumimoji="1" lang="zh-CN" altLang="en-US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专业</a:t>
            </a:r>
            <a:r>
              <a:rPr kumimoji="1" lang="en-US" altLang="zh-CN" sz="1400" b="1" spc="150">
                <a:solidFill>
                  <a:srgbClr val="2196F3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]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经历过茶饮企业全案数字化，深度了解行业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痛点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和弯路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37" name="任意形状 36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>
            <a:off x="1190944" y="5380289"/>
            <a:ext cx="171938" cy="144000"/>
          </a:xfrm>
          <a:custGeom>
            <a:avLst/>
            <a:gdLst>
              <a:gd name="connsiteX0" fmla="*/ 387009 w 457200"/>
              <a:gd name="connsiteY0" fmla="*/ 0 h 381000"/>
              <a:gd name="connsiteX1" fmla="*/ 149768 w 457200"/>
              <a:gd name="connsiteY1" fmla="*/ 237762 h 381000"/>
              <a:gd name="connsiteX2" fmla="*/ 73856 w 457200"/>
              <a:gd name="connsiteY2" fmla="*/ 161851 h 381000"/>
              <a:gd name="connsiteX3" fmla="*/ 0 w 457200"/>
              <a:gd name="connsiteY3" fmla="*/ 235711 h 381000"/>
              <a:gd name="connsiteX4" fmla="*/ 148173 w 457200"/>
              <a:gd name="connsiteY4" fmla="*/ 383884 h 381000"/>
              <a:gd name="connsiteX5" fmla="*/ 222052 w 457200"/>
              <a:gd name="connsiteY5" fmla="*/ 310004 h 381000"/>
              <a:gd name="connsiteX6" fmla="*/ 221140 w 457200"/>
              <a:gd name="connsiteY6" fmla="*/ 309102 h 381000"/>
              <a:gd name="connsiteX7" fmla="*/ 458363 w 457200"/>
              <a:gd name="connsiteY7" fmla="*/ 71354 h 381000"/>
              <a:gd name="connsiteX8" fmla="*/ 387009 w 457200"/>
              <a:gd name="connsiteY8" fmla="*/ 0 h 381000"/>
              <a:gd name="connsiteX9" fmla="*/ 195077 w 457200"/>
              <a:gd name="connsiteY9" fmla="*/ 310042 h 381000"/>
              <a:gd name="connsiteX10" fmla="*/ 148172 w 457200"/>
              <a:gd name="connsiteY10" fmla="*/ 356946 h 381000"/>
              <a:gd name="connsiteX11" fmla="*/ 26938 w 457200"/>
              <a:gd name="connsiteY11" fmla="*/ 235712 h 381000"/>
              <a:gd name="connsiteX12" fmla="*/ 73856 w 457200"/>
              <a:gd name="connsiteY12" fmla="*/ 188789 h 381000"/>
              <a:gd name="connsiteX13" fmla="*/ 149786 w 457200"/>
              <a:gd name="connsiteY13" fmla="*/ 264719 h 381000"/>
              <a:gd name="connsiteX14" fmla="*/ 387028 w 457200"/>
              <a:gd name="connsiteY14" fmla="*/ 26957 h 381000"/>
              <a:gd name="connsiteX15" fmla="*/ 431444 w 457200"/>
              <a:gd name="connsiteY15" fmla="*/ 71372 h 381000"/>
              <a:gd name="connsiteX16" fmla="*/ 194184 w 457200"/>
              <a:gd name="connsiteY16" fmla="*/ 309149 h 381000"/>
              <a:gd name="connsiteX17" fmla="*/ 195077 w 457200"/>
              <a:gd name="connsiteY17" fmla="*/ 310042 h 381000"/>
              <a:gd name="connsiteX0-1" fmla="*/ 387009 w 458363"/>
              <a:gd name="connsiteY0-2" fmla="*/ 0 h 383884"/>
              <a:gd name="connsiteX1-3" fmla="*/ 149768 w 458363"/>
              <a:gd name="connsiteY1-4" fmla="*/ 237762 h 383884"/>
              <a:gd name="connsiteX2-5" fmla="*/ 73856 w 458363"/>
              <a:gd name="connsiteY2-6" fmla="*/ 161851 h 383884"/>
              <a:gd name="connsiteX3-7" fmla="*/ 0 w 458363"/>
              <a:gd name="connsiteY3-8" fmla="*/ 235711 h 383884"/>
              <a:gd name="connsiteX4-9" fmla="*/ 148173 w 458363"/>
              <a:gd name="connsiteY4-10" fmla="*/ 383884 h 383884"/>
              <a:gd name="connsiteX5-11" fmla="*/ 222052 w 458363"/>
              <a:gd name="connsiteY5-12" fmla="*/ 310004 h 383884"/>
              <a:gd name="connsiteX6-13" fmla="*/ 221140 w 458363"/>
              <a:gd name="connsiteY6-14" fmla="*/ 309102 h 383884"/>
              <a:gd name="connsiteX7-15" fmla="*/ 458363 w 458363"/>
              <a:gd name="connsiteY7-16" fmla="*/ 71354 h 383884"/>
              <a:gd name="connsiteX8-17" fmla="*/ 387009 w 458363"/>
              <a:gd name="connsiteY8-18" fmla="*/ 0 h 383884"/>
              <a:gd name="connsiteX9-19" fmla="*/ 195077 w 458363"/>
              <a:gd name="connsiteY9-20" fmla="*/ 310042 h 383884"/>
              <a:gd name="connsiteX10-21" fmla="*/ 148172 w 458363"/>
              <a:gd name="connsiteY10-22" fmla="*/ 356946 h 383884"/>
              <a:gd name="connsiteX11-23" fmla="*/ 26938 w 458363"/>
              <a:gd name="connsiteY11-24" fmla="*/ 235712 h 383884"/>
              <a:gd name="connsiteX12-25" fmla="*/ 73856 w 458363"/>
              <a:gd name="connsiteY12-26" fmla="*/ 188789 h 383884"/>
              <a:gd name="connsiteX13-27" fmla="*/ 149786 w 458363"/>
              <a:gd name="connsiteY13-28" fmla="*/ 264719 h 383884"/>
              <a:gd name="connsiteX14-29" fmla="*/ 431444 w 458363"/>
              <a:gd name="connsiteY14-30" fmla="*/ 71372 h 383884"/>
              <a:gd name="connsiteX15-31" fmla="*/ 194184 w 458363"/>
              <a:gd name="connsiteY15-32" fmla="*/ 309149 h 383884"/>
              <a:gd name="connsiteX16-33" fmla="*/ 195077 w 458363"/>
              <a:gd name="connsiteY16-34" fmla="*/ 310042 h 383884"/>
              <a:gd name="connsiteX0-35" fmla="*/ 387009 w 458363"/>
              <a:gd name="connsiteY0-36" fmla="*/ 0 h 383884"/>
              <a:gd name="connsiteX1-37" fmla="*/ 149768 w 458363"/>
              <a:gd name="connsiteY1-38" fmla="*/ 237762 h 383884"/>
              <a:gd name="connsiteX2-39" fmla="*/ 73856 w 458363"/>
              <a:gd name="connsiteY2-40" fmla="*/ 161851 h 383884"/>
              <a:gd name="connsiteX3-41" fmla="*/ 0 w 458363"/>
              <a:gd name="connsiteY3-42" fmla="*/ 235711 h 383884"/>
              <a:gd name="connsiteX4-43" fmla="*/ 148173 w 458363"/>
              <a:gd name="connsiteY4-44" fmla="*/ 383884 h 383884"/>
              <a:gd name="connsiteX5-45" fmla="*/ 222052 w 458363"/>
              <a:gd name="connsiteY5-46" fmla="*/ 310004 h 383884"/>
              <a:gd name="connsiteX6-47" fmla="*/ 221140 w 458363"/>
              <a:gd name="connsiteY6-48" fmla="*/ 309102 h 383884"/>
              <a:gd name="connsiteX7-49" fmla="*/ 458363 w 458363"/>
              <a:gd name="connsiteY7-50" fmla="*/ 71354 h 383884"/>
              <a:gd name="connsiteX8-51" fmla="*/ 387009 w 458363"/>
              <a:gd name="connsiteY8-52" fmla="*/ 0 h 383884"/>
              <a:gd name="connsiteX9-53" fmla="*/ 195077 w 458363"/>
              <a:gd name="connsiteY9-54" fmla="*/ 310042 h 383884"/>
              <a:gd name="connsiteX10-55" fmla="*/ 148172 w 458363"/>
              <a:gd name="connsiteY10-56" fmla="*/ 356946 h 383884"/>
              <a:gd name="connsiteX11-57" fmla="*/ 26938 w 458363"/>
              <a:gd name="connsiteY11-58" fmla="*/ 235712 h 383884"/>
              <a:gd name="connsiteX12-59" fmla="*/ 73856 w 458363"/>
              <a:gd name="connsiteY12-60" fmla="*/ 188789 h 383884"/>
              <a:gd name="connsiteX13-61" fmla="*/ 149786 w 458363"/>
              <a:gd name="connsiteY13-62" fmla="*/ 264719 h 383884"/>
              <a:gd name="connsiteX14-63" fmla="*/ 194184 w 458363"/>
              <a:gd name="connsiteY14-64" fmla="*/ 309149 h 383884"/>
              <a:gd name="connsiteX15-65" fmla="*/ 195077 w 458363"/>
              <a:gd name="connsiteY15-66" fmla="*/ 310042 h 383884"/>
              <a:gd name="connsiteX0-67" fmla="*/ 387009 w 458363"/>
              <a:gd name="connsiteY0-68" fmla="*/ 0 h 383884"/>
              <a:gd name="connsiteX1-69" fmla="*/ 149768 w 458363"/>
              <a:gd name="connsiteY1-70" fmla="*/ 237762 h 383884"/>
              <a:gd name="connsiteX2-71" fmla="*/ 73856 w 458363"/>
              <a:gd name="connsiteY2-72" fmla="*/ 161851 h 383884"/>
              <a:gd name="connsiteX3-73" fmla="*/ 0 w 458363"/>
              <a:gd name="connsiteY3-74" fmla="*/ 235711 h 383884"/>
              <a:gd name="connsiteX4-75" fmla="*/ 148173 w 458363"/>
              <a:gd name="connsiteY4-76" fmla="*/ 383884 h 383884"/>
              <a:gd name="connsiteX5-77" fmla="*/ 222052 w 458363"/>
              <a:gd name="connsiteY5-78" fmla="*/ 310004 h 383884"/>
              <a:gd name="connsiteX6-79" fmla="*/ 221140 w 458363"/>
              <a:gd name="connsiteY6-80" fmla="*/ 309102 h 383884"/>
              <a:gd name="connsiteX7-81" fmla="*/ 458363 w 458363"/>
              <a:gd name="connsiteY7-82" fmla="*/ 71354 h 383884"/>
              <a:gd name="connsiteX8-83" fmla="*/ 387009 w 458363"/>
              <a:gd name="connsiteY8-84" fmla="*/ 0 h 383884"/>
              <a:gd name="connsiteX9-85" fmla="*/ 194184 w 458363"/>
              <a:gd name="connsiteY9-86" fmla="*/ 309149 h 383884"/>
              <a:gd name="connsiteX10-87" fmla="*/ 148172 w 458363"/>
              <a:gd name="connsiteY10-88" fmla="*/ 356946 h 383884"/>
              <a:gd name="connsiteX11-89" fmla="*/ 26938 w 458363"/>
              <a:gd name="connsiteY11-90" fmla="*/ 235712 h 383884"/>
              <a:gd name="connsiteX12-91" fmla="*/ 73856 w 458363"/>
              <a:gd name="connsiteY12-92" fmla="*/ 188789 h 383884"/>
              <a:gd name="connsiteX13-93" fmla="*/ 149786 w 458363"/>
              <a:gd name="connsiteY13-94" fmla="*/ 264719 h 383884"/>
              <a:gd name="connsiteX14-95" fmla="*/ 194184 w 458363"/>
              <a:gd name="connsiteY14-96" fmla="*/ 309149 h 383884"/>
              <a:gd name="connsiteX0-97" fmla="*/ 387009 w 458363"/>
              <a:gd name="connsiteY0-98" fmla="*/ 0 h 383884"/>
              <a:gd name="connsiteX1-99" fmla="*/ 149768 w 458363"/>
              <a:gd name="connsiteY1-100" fmla="*/ 237762 h 383884"/>
              <a:gd name="connsiteX2-101" fmla="*/ 73856 w 458363"/>
              <a:gd name="connsiteY2-102" fmla="*/ 161851 h 383884"/>
              <a:gd name="connsiteX3-103" fmla="*/ 0 w 458363"/>
              <a:gd name="connsiteY3-104" fmla="*/ 235711 h 383884"/>
              <a:gd name="connsiteX4-105" fmla="*/ 148173 w 458363"/>
              <a:gd name="connsiteY4-106" fmla="*/ 383884 h 383884"/>
              <a:gd name="connsiteX5-107" fmla="*/ 222052 w 458363"/>
              <a:gd name="connsiteY5-108" fmla="*/ 310004 h 383884"/>
              <a:gd name="connsiteX6-109" fmla="*/ 221140 w 458363"/>
              <a:gd name="connsiteY6-110" fmla="*/ 309102 h 383884"/>
              <a:gd name="connsiteX7-111" fmla="*/ 458363 w 458363"/>
              <a:gd name="connsiteY7-112" fmla="*/ 71354 h 383884"/>
              <a:gd name="connsiteX8-113" fmla="*/ 387009 w 458363"/>
              <a:gd name="connsiteY8-114" fmla="*/ 0 h 383884"/>
              <a:gd name="connsiteX9-115" fmla="*/ 194184 w 458363"/>
              <a:gd name="connsiteY9-116" fmla="*/ 309149 h 383884"/>
              <a:gd name="connsiteX10-117" fmla="*/ 26938 w 458363"/>
              <a:gd name="connsiteY10-118" fmla="*/ 235712 h 383884"/>
              <a:gd name="connsiteX11-119" fmla="*/ 73856 w 458363"/>
              <a:gd name="connsiteY11-120" fmla="*/ 188789 h 383884"/>
              <a:gd name="connsiteX12-121" fmla="*/ 149786 w 458363"/>
              <a:gd name="connsiteY12-122" fmla="*/ 264719 h 383884"/>
              <a:gd name="connsiteX13-123" fmla="*/ 194184 w 458363"/>
              <a:gd name="connsiteY13-124" fmla="*/ 309149 h 383884"/>
              <a:gd name="connsiteX0-125" fmla="*/ 387009 w 458363"/>
              <a:gd name="connsiteY0-126" fmla="*/ 0 h 383884"/>
              <a:gd name="connsiteX1-127" fmla="*/ 149768 w 458363"/>
              <a:gd name="connsiteY1-128" fmla="*/ 237762 h 383884"/>
              <a:gd name="connsiteX2-129" fmla="*/ 73856 w 458363"/>
              <a:gd name="connsiteY2-130" fmla="*/ 161851 h 383884"/>
              <a:gd name="connsiteX3-131" fmla="*/ 0 w 458363"/>
              <a:gd name="connsiteY3-132" fmla="*/ 235711 h 383884"/>
              <a:gd name="connsiteX4-133" fmla="*/ 148173 w 458363"/>
              <a:gd name="connsiteY4-134" fmla="*/ 383884 h 383884"/>
              <a:gd name="connsiteX5-135" fmla="*/ 222052 w 458363"/>
              <a:gd name="connsiteY5-136" fmla="*/ 310004 h 383884"/>
              <a:gd name="connsiteX6-137" fmla="*/ 221140 w 458363"/>
              <a:gd name="connsiteY6-138" fmla="*/ 309102 h 383884"/>
              <a:gd name="connsiteX7-139" fmla="*/ 458363 w 458363"/>
              <a:gd name="connsiteY7-140" fmla="*/ 71354 h 383884"/>
              <a:gd name="connsiteX8-141" fmla="*/ 387009 w 458363"/>
              <a:gd name="connsiteY8-142" fmla="*/ 0 h 383884"/>
              <a:gd name="connsiteX9-143" fmla="*/ 149786 w 458363"/>
              <a:gd name="connsiteY9-144" fmla="*/ 264719 h 383884"/>
              <a:gd name="connsiteX10-145" fmla="*/ 26938 w 458363"/>
              <a:gd name="connsiteY10-146" fmla="*/ 235712 h 383884"/>
              <a:gd name="connsiteX11-147" fmla="*/ 73856 w 458363"/>
              <a:gd name="connsiteY11-148" fmla="*/ 188789 h 383884"/>
              <a:gd name="connsiteX12-149" fmla="*/ 149786 w 458363"/>
              <a:gd name="connsiteY12-150" fmla="*/ 264719 h 383884"/>
              <a:gd name="connsiteX0-151" fmla="*/ 387009 w 458363"/>
              <a:gd name="connsiteY0-152" fmla="*/ 0 h 383884"/>
              <a:gd name="connsiteX1-153" fmla="*/ 149768 w 458363"/>
              <a:gd name="connsiteY1-154" fmla="*/ 237762 h 383884"/>
              <a:gd name="connsiteX2-155" fmla="*/ 73856 w 458363"/>
              <a:gd name="connsiteY2-156" fmla="*/ 161851 h 383884"/>
              <a:gd name="connsiteX3-157" fmla="*/ 0 w 458363"/>
              <a:gd name="connsiteY3-158" fmla="*/ 235711 h 383884"/>
              <a:gd name="connsiteX4-159" fmla="*/ 148173 w 458363"/>
              <a:gd name="connsiteY4-160" fmla="*/ 383884 h 383884"/>
              <a:gd name="connsiteX5-161" fmla="*/ 222052 w 458363"/>
              <a:gd name="connsiteY5-162" fmla="*/ 310004 h 383884"/>
              <a:gd name="connsiteX6-163" fmla="*/ 221140 w 458363"/>
              <a:gd name="connsiteY6-164" fmla="*/ 309102 h 383884"/>
              <a:gd name="connsiteX7-165" fmla="*/ 458363 w 458363"/>
              <a:gd name="connsiteY7-166" fmla="*/ 71354 h 383884"/>
              <a:gd name="connsiteX8-167" fmla="*/ 387009 w 458363"/>
              <a:gd name="connsiteY8-168" fmla="*/ 0 h 383884"/>
              <a:gd name="connsiteX9-169" fmla="*/ 73856 w 458363"/>
              <a:gd name="connsiteY9-170" fmla="*/ 188789 h 383884"/>
              <a:gd name="connsiteX10-171" fmla="*/ 26938 w 458363"/>
              <a:gd name="connsiteY10-172" fmla="*/ 235712 h 383884"/>
              <a:gd name="connsiteX11-173" fmla="*/ 73856 w 458363"/>
              <a:gd name="connsiteY11-174" fmla="*/ 188789 h 383884"/>
              <a:gd name="connsiteX0-175" fmla="*/ 387009 w 458363"/>
              <a:gd name="connsiteY0-176" fmla="*/ 0 h 383884"/>
              <a:gd name="connsiteX1-177" fmla="*/ 149768 w 458363"/>
              <a:gd name="connsiteY1-178" fmla="*/ 237762 h 383884"/>
              <a:gd name="connsiteX2-179" fmla="*/ 73856 w 458363"/>
              <a:gd name="connsiteY2-180" fmla="*/ 161851 h 383884"/>
              <a:gd name="connsiteX3-181" fmla="*/ 0 w 458363"/>
              <a:gd name="connsiteY3-182" fmla="*/ 235711 h 383884"/>
              <a:gd name="connsiteX4-183" fmla="*/ 148173 w 458363"/>
              <a:gd name="connsiteY4-184" fmla="*/ 383884 h 383884"/>
              <a:gd name="connsiteX5-185" fmla="*/ 222052 w 458363"/>
              <a:gd name="connsiteY5-186" fmla="*/ 310004 h 383884"/>
              <a:gd name="connsiteX6-187" fmla="*/ 221140 w 458363"/>
              <a:gd name="connsiteY6-188" fmla="*/ 309102 h 383884"/>
              <a:gd name="connsiteX7-189" fmla="*/ 458363 w 458363"/>
              <a:gd name="connsiteY7-190" fmla="*/ 71354 h 383884"/>
              <a:gd name="connsiteX8-191" fmla="*/ 387009 w 458363"/>
              <a:gd name="connsiteY8-192" fmla="*/ 0 h 383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458363" h="383884">
                <a:moveTo>
                  <a:pt x="387009" y="0"/>
                </a:moveTo>
                <a:lnTo>
                  <a:pt x="149768" y="237762"/>
                </a:lnTo>
                <a:lnTo>
                  <a:pt x="73856" y="161851"/>
                </a:lnTo>
                <a:lnTo>
                  <a:pt x="0" y="235711"/>
                </a:lnTo>
                <a:lnTo>
                  <a:pt x="148173" y="383884"/>
                </a:lnTo>
                <a:lnTo>
                  <a:pt x="222052" y="310004"/>
                </a:lnTo>
                <a:lnTo>
                  <a:pt x="221140" y="309102"/>
                </a:lnTo>
                <a:lnTo>
                  <a:pt x="458363" y="71354"/>
                </a:lnTo>
                <a:lnTo>
                  <a:pt x="387009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0" name="Oval 6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635750" y="5293539"/>
            <a:ext cx="314325" cy="317500"/>
          </a:xfrm>
          <a:prstGeom prst="ellipse">
            <a:avLst/>
          </a:prstGeom>
          <a:solidFill>
            <a:srgbClr val="009587"/>
          </a:solid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45" name="文本框 44"/>
          <p:cNvSpPr txBox="1"/>
          <p:nvPr>
            <p:custDataLst>
              <p:tags r:id="rId27"/>
            </p:custDataLst>
          </p:nvPr>
        </p:nvSpPr>
        <p:spPr>
          <a:xfrm>
            <a:off x="6950074" y="5202788"/>
            <a:ext cx="4192903" cy="58746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单点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系统</a:t>
            </a:r>
            <a:r>
              <a:rPr kumimoji="1" lang="en-US" altLang="zh-CN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”</a:t>
            </a:r>
            <a:r>
              <a:rPr kumimoji="1" lang="zh-CN" altLang="en-US" sz="1400" spc="150">
                <a:solidFill>
                  <a:srgbClr val="222222">
                    <a:lumMod val="75000"/>
                    <a:lumOff val="25000"/>
                  </a:srgb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关注的是业务中的一个垂直领域，无法有效地跨领域的问题。</a:t>
            </a:r>
            <a:endParaRPr kumimoji="1" lang="zh-CN" altLang="en-US" sz="1400" spc="150">
              <a:solidFill>
                <a:srgbClr val="222222">
                  <a:lumMod val="75000"/>
                  <a:lumOff val="25000"/>
                </a:srgb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47" name="任意形状 46"/>
          <p:cNvSpPr>
            <a:spLocks noChangeAspect="1"/>
          </p:cNvSpPr>
          <p:nvPr>
            <p:custDataLst>
              <p:tags r:id="rId28"/>
            </p:custDataLst>
          </p:nvPr>
        </p:nvSpPr>
        <p:spPr>
          <a:xfrm>
            <a:off x="6721031" y="5380289"/>
            <a:ext cx="143762" cy="144000"/>
          </a:xfrm>
          <a:custGeom>
            <a:avLst/>
            <a:gdLst>
              <a:gd name="connsiteX0" fmla="*/ 339254 w 409575"/>
              <a:gd name="connsiteY0" fmla="*/ 0 h 409575"/>
              <a:gd name="connsiteX1" fmla="*/ 205299 w 409575"/>
              <a:gd name="connsiteY1" fmla="*/ 134215 h 409575"/>
              <a:gd name="connsiteX2" fmla="*/ 71354 w 409575"/>
              <a:gd name="connsiteY2" fmla="*/ 0 h 409575"/>
              <a:gd name="connsiteX3" fmla="*/ 0 w 409575"/>
              <a:gd name="connsiteY3" fmla="*/ 71358 h 409575"/>
              <a:gd name="connsiteX4" fmla="*/ 134020 w 409575"/>
              <a:gd name="connsiteY4" fmla="*/ 205639 h 409575"/>
              <a:gd name="connsiteX5" fmla="*/ 0 w 409575"/>
              <a:gd name="connsiteY5" fmla="*/ 339923 h 409575"/>
              <a:gd name="connsiteX6" fmla="*/ 71354 w 409575"/>
              <a:gd name="connsiteY6" fmla="*/ 411282 h 409575"/>
              <a:gd name="connsiteX7" fmla="*/ 205299 w 409575"/>
              <a:gd name="connsiteY7" fmla="*/ 277067 h 409575"/>
              <a:gd name="connsiteX8" fmla="*/ 339254 w 409575"/>
              <a:gd name="connsiteY8" fmla="*/ 411282 h 409575"/>
              <a:gd name="connsiteX9" fmla="*/ 410598 w 409575"/>
              <a:gd name="connsiteY9" fmla="*/ 339923 h 409575"/>
              <a:gd name="connsiteX10" fmla="*/ 276588 w 409575"/>
              <a:gd name="connsiteY10" fmla="*/ 205639 h 409575"/>
              <a:gd name="connsiteX11" fmla="*/ 410598 w 409575"/>
              <a:gd name="connsiteY11" fmla="*/ 71358 h 409575"/>
              <a:gd name="connsiteX12" fmla="*/ 339254 w 409575"/>
              <a:gd name="connsiteY12" fmla="*/ 0 h 409575"/>
              <a:gd name="connsiteX13" fmla="*/ 383679 w 409575"/>
              <a:gd name="connsiteY13" fmla="*/ 339914 h 409575"/>
              <a:gd name="connsiteX14" fmla="*/ 339272 w 409575"/>
              <a:gd name="connsiteY14" fmla="*/ 384326 h 409575"/>
              <a:gd name="connsiteX15" fmla="*/ 205299 w 409575"/>
              <a:gd name="connsiteY15" fmla="*/ 250101 h 409575"/>
              <a:gd name="connsiteX16" fmla="*/ 71335 w 409575"/>
              <a:gd name="connsiteY16" fmla="*/ 384326 h 409575"/>
              <a:gd name="connsiteX17" fmla="*/ 26919 w 409575"/>
              <a:gd name="connsiteY17" fmla="*/ 339915 h 409575"/>
              <a:gd name="connsiteX18" fmla="*/ 160939 w 409575"/>
              <a:gd name="connsiteY18" fmla="*/ 205639 h 409575"/>
              <a:gd name="connsiteX19" fmla="*/ 26919 w 409575"/>
              <a:gd name="connsiteY19" fmla="*/ 71368 h 409575"/>
              <a:gd name="connsiteX20" fmla="*/ 71335 w 409575"/>
              <a:gd name="connsiteY20" fmla="*/ 26957 h 409575"/>
              <a:gd name="connsiteX21" fmla="*/ 205299 w 409575"/>
              <a:gd name="connsiteY21" fmla="*/ 161181 h 409575"/>
              <a:gd name="connsiteX22" fmla="*/ 339272 w 409575"/>
              <a:gd name="connsiteY22" fmla="*/ 26956 h 409575"/>
              <a:gd name="connsiteX23" fmla="*/ 383679 w 409575"/>
              <a:gd name="connsiteY23" fmla="*/ 71368 h 409575"/>
              <a:gd name="connsiteX24" fmla="*/ 249668 w 409575"/>
              <a:gd name="connsiteY24" fmla="*/ 205639 h 409575"/>
              <a:gd name="connsiteX25" fmla="*/ 383679 w 409575"/>
              <a:gd name="connsiteY25" fmla="*/ 339914 h 409575"/>
              <a:gd name="connsiteX0-1" fmla="*/ 339254 w 410598"/>
              <a:gd name="connsiteY0-2" fmla="*/ 0 h 411282"/>
              <a:gd name="connsiteX1-3" fmla="*/ 205299 w 410598"/>
              <a:gd name="connsiteY1-4" fmla="*/ 134215 h 411282"/>
              <a:gd name="connsiteX2-5" fmla="*/ 71354 w 410598"/>
              <a:gd name="connsiteY2-6" fmla="*/ 0 h 411282"/>
              <a:gd name="connsiteX3-7" fmla="*/ 0 w 410598"/>
              <a:gd name="connsiteY3-8" fmla="*/ 71358 h 411282"/>
              <a:gd name="connsiteX4-9" fmla="*/ 134020 w 410598"/>
              <a:gd name="connsiteY4-10" fmla="*/ 205639 h 411282"/>
              <a:gd name="connsiteX5-11" fmla="*/ 0 w 410598"/>
              <a:gd name="connsiteY5-12" fmla="*/ 339923 h 411282"/>
              <a:gd name="connsiteX6-13" fmla="*/ 71354 w 410598"/>
              <a:gd name="connsiteY6-14" fmla="*/ 411282 h 411282"/>
              <a:gd name="connsiteX7-15" fmla="*/ 205299 w 410598"/>
              <a:gd name="connsiteY7-16" fmla="*/ 277067 h 411282"/>
              <a:gd name="connsiteX8-17" fmla="*/ 339254 w 410598"/>
              <a:gd name="connsiteY8-18" fmla="*/ 411282 h 411282"/>
              <a:gd name="connsiteX9-19" fmla="*/ 410598 w 410598"/>
              <a:gd name="connsiteY9-20" fmla="*/ 339923 h 411282"/>
              <a:gd name="connsiteX10-21" fmla="*/ 276588 w 410598"/>
              <a:gd name="connsiteY10-22" fmla="*/ 205639 h 411282"/>
              <a:gd name="connsiteX11-23" fmla="*/ 410598 w 410598"/>
              <a:gd name="connsiteY11-24" fmla="*/ 71358 h 411282"/>
              <a:gd name="connsiteX12-25" fmla="*/ 339254 w 410598"/>
              <a:gd name="connsiteY12-26" fmla="*/ 0 h 411282"/>
              <a:gd name="connsiteX13-27" fmla="*/ 383679 w 410598"/>
              <a:gd name="connsiteY13-28" fmla="*/ 339914 h 411282"/>
              <a:gd name="connsiteX14-29" fmla="*/ 339272 w 410598"/>
              <a:gd name="connsiteY14-30" fmla="*/ 384326 h 411282"/>
              <a:gd name="connsiteX15-31" fmla="*/ 205299 w 410598"/>
              <a:gd name="connsiteY15-32" fmla="*/ 250101 h 411282"/>
              <a:gd name="connsiteX16-33" fmla="*/ 71335 w 410598"/>
              <a:gd name="connsiteY16-34" fmla="*/ 384326 h 411282"/>
              <a:gd name="connsiteX17-35" fmla="*/ 160939 w 410598"/>
              <a:gd name="connsiteY17-36" fmla="*/ 205639 h 411282"/>
              <a:gd name="connsiteX18-37" fmla="*/ 26919 w 410598"/>
              <a:gd name="connsiteY18-38" fmla="*/ 71368 h 411282"/>
              <a:gd name="connsiteX19-39" fmla="*/ 71335 w 410598"/>
              <a:gd name="connsiteY19-40" fmla="*/ 26957 h 411282"/>
              <a:gd name="connsiteX20-41" fmla="*/ 205299 w 410598"/>
              <a:gd name="connsiteY20-42" fmla="*/ 161181 h 411282"/>
              <a:gd name="connsiteX21-43" fmla="*/ 339272 w 410598"/>
              <a:gd name="connsiteY21-44" fmla="*/ 26956 h 411282"/>
              <a:gd name="connsiteX22-45" fmla="*/ 383679 w 410598"/>
              <a:gd name="connsiteY22-46" fmla="*/ 71368 h 411282"/>
              <a:gd name="connsiteX23-47" fmla="*/ 249668 w 410598"/>
              <a:gd name="connsiteY23-48" fmla="*/ 205639 h 411282"/>
              <a:gd name="connsiteX24-49" fmla="*/ 383679 w 410598"/>
              <a:gd name="connsiteY24-50" fmla="*/ 339914 h 411282"/>
              <a:gd name="connsiteX0-51" fmla="*/ 339254 w 410598"/>
              <a:gd name="connsiteY0-52" fmla="*/ 0 h 411282"/>
              <a:gd name="connsiteX1-53" fmla="*/ 205299 w 410598"/>
              <a:gd name="connsiteY1-54" fmla="*/ 134215 h 411282"/>
              <a:gd name="connsiteX2-55" fmla="*/ 71354 w 410598"/>
              <a:gd name="connsiteY2-56" fmla="*/ 0 h 411282"/>
              <a:gd name="connsiteX3-57" fmla="*/ 0 w 410598"/>
              <a:gd name="connsiteY3-58" fmla="*/ 71358 h 411282"/>
              <a:gd name="connsiteX4-59" fmla="*/ 134020 w 410598"/>
              <a:gd name="connsiteY4-60" fmla="*/ 205639 h 411282"/>
              <a:gd name="connsiteX5-61" fmla="*/ 0 w 410598"/>
              <a:gd name="connsiteY5-62" fmla="*/ 339923 h 411282"/>
              <a:gd name="connsiteX6-63" fmla="*/ 71354 w 410598"/>
              <a:gd name="connsiteY6-64" fmla="*/ 411282 h 411282"/>
              <a:gd name="connsiteX7-65" fmla="*/ 205299 w 410598"/>
              <a:gd name="connsiteY7-66" fmla="*/ 277067 h 411282"/>
              <a:gd name="connsiteX8-67" fmla="*/ 339254 w 410598"/>
              <a:gd name="connsiteY8-68" fmla="*/ 411282 h 411282"/>
              <a:gd name="connsiteX9-69" fmla="*/ 410598 w 410598"/>
              <a:gd name="connsiteY9-70" fmla="*/ 339923 h 411282"/>
              <a:gd name="connsiteX10-71" fmla="*/ 276588 w 410598"/>
              <a:gd name="connsiteY10-72" fmla="*/ 205639 h 411282"/>
              <a:gd name="connsiteX11-73" fmla="*/ 410598 w 410598"/>
              <a:gd name="connsiteY11-74" fmla="*/ 71358 h 411282"/>
              <a:gd name="connsiteX12-75" fmla="*/ 339254 w 410598"/>
              <a:gd name="connsiteY12-76" fmla="*/ 0 h 411282"/>
              <a:gd name="connsiteX13-77" fmla="*/ 383679 w 410598"/>
              <a:gd name="connsiteY13-78" fmla="*/ 339914 h 411282"/>
              <a:gd name="connsiteX14-79" fmla="*/ 339272 w 410598"/>
              <a:gd name="connsiteY14-80" fmla="*/ 384326 h 411282"/>
              <a:gd name="connsiteX15-81" fmla="*/ 205299 w 410598"/>
              <a:gd name="connsiteY15-82" fmla="*/ 250101 h 411282"/>
              <a:gd name="connsiteX16-83" fmla="*/ 160939 w 410598"/>
              <a:gd name="connsiteY16-84" fmla="*/ 205639 h 411282"/>
              <a:gd name="connsiteX17-85" fmla="*/ 26919 w 410598"/>
              <a:gd name="connsiteY17-86" fmla="*/ 71368 h 411282"/>
              <a:gd name="connsiteX18-87" fmla="*/ 71335 w 410598"/>
              <a:gd name="connsiteY18-88" fmla="*/ 26957 h 411282"/>
              <a:gd name="connsiteX19-89" fmla="*/ 205299 w 410598"/>
              <a:gd name="connsiteY19-90" fmla="*/ 161181 h 411282"/>
              <a:gd name="connsiteX20-91" fmla="*/ 339272 w 410598"/>
              <a:gd name="connsiteY20-92" fmla="*/ 26956 h 411282"/>
              <a:gd name="connsiteX21-93" fmla="*/ 383679 w 410598"/>
              <a:gd name="connsiteY21-94" fmla="*/ 71368 h 411282"/>
              <a:gd name="connsiteX22-95" fmla="*/ 249668 w 410598"/>
              <a:gd name="connsiteY22-96" fmla="*/ 205639 h 411282"/>
              <a:gd name="connsiteX23-97" fmla="*/ 383679 w 410598"/>
              <a:gd name="connsiteY23-98" fmla="*/ 339914 h 411282"/>
              <a:gd name="connsiteX0-99" fmla="*/ 339254 w 410598"/>
              <a:gd name="connsiteY0-100" fmla="*/ 0 h 411282"/>
              <a:gd name="connsiteX1-101" fmla="*/ 205299 w 410598"/>
              <a:gd name="connsiteY1-102" fmla="*/ 134215 h 411282"/>
              <a:gd name="connsiteX2-103" fmla="*/ 71354 w 410598"/>
              <a:gd name="connsiteY2-104" fmla="*/ 0 h 411282"/>
              <a:gd name="connsiteX3-105" fmla="*/ 0 w 410598"/>
              <a:gd name="connsiteY3-106" fmla="*/ 71358 h 411282"/>
              <a:gd name="connsiteX4-107" fmla="*/ 134020 w 410598"/>
              <a:gd name="connsiteY4-108" fmla="*/ 205639 h 411282"/>
              <a:gd name="connsiteX5-109" fmla="*/ 0 w 410598"/>
              <a:gd name="connsiteY5-110" fmla="*/ 339923 h 411282"/>
              <a:gd name="connsiteX6-111" fmla="*/ 71354 w 410598"/>
              <a:gd name="connsiteY6-112" fmla="*/ 411282 h 411282"/>
              <a:gd name="connsiteX7-113" fmla="*/ 205299 w 410598"/>
              <a:gd name="connsiteY7-114" fmla="*/ 277067 h 411282"/>
              <a:gd name="connsiteX8-115" fmla="*/ 339254 w 410598"/>
              <a:gd name="connsiteY8-116" fmla="*/ 411282 h 411282"/>
              <a:gd name="connsiteX9-117" fmla="*/ 410598 w 410598"/>
              <a:gd name="connsiteY9-118" fmla="*/ 339923 h 411282"/>
              <a:gd name="connsiteX10-119" fmla="*/ 276588 w 410598"/>
              <a:gd name="connsiteY10-120" fmla="*/ 205639 h 411282"/>
              <a:gd name="connsiteX11-121" fmla="*/ 410598 w 410598"/>
              <a:gd name="connsiteY11-122" fmla="*/ 71358 h 411282"/>
              <a:gd name="connsiteX12-123" fmla="*/ 339254 w 410598"/>
              <a:gd name="connsiteY12-124" fmla="*/ 0 h 411282"/>
              <a:gd name="connsiteX13-125" fmla="*/ 383679 w 410598"/>
              <a:gd name="connsiteY13-126" fmla="*/ 339914 h 411282"/>
              <a:gd name="connsiteX14-127" fmla="*/ 339272 w 410598"/>
              <a:gd name="connsiteY14-128" fmla="*/ 384326 h 411282"/>
              <a:gd name="connsiteX15-129" fmla="*/ 160939 w 410598"/>
              <a:gd name="connsiteY15-130" fmla="*/ 205639 h 411282"/>
              <a:gd name="connsiteX16-131" fmla="*/ 26919 w 410598"/>
              <a:gd name="connsiteY16-132" fmla="*/ 71368 h 411282"/>
              <a:gd name="connsiteX17-133" fmla="*/ 71335 w 410598"/>
              <a:gd name="connsiteY17-134" fmla="*/ 26957 h 411282"/>
              <a:gd name="connsiteX18-135" fmla="*/ 205299 w 410598"/>
              <a:gd name="connsiteY18-136" fmla="*/ 161181 h 411282"/>
              <a:gd name="connsiteX19-137" fmla="*/ 339272 w 410598"/>
              <a:gd name="connsiteY19-138" fmla="*/ 26956 h 411282"/>
              <a:gd name="connsiteX20-139" fmla="*/ 383679 w 410598"/>
              <a:gd name="connsiteY20-140" fmla="*/ 71368 h 411282"/>
              <a:gd name="connsiteX21-141" fmla="*/ 249668 w 410598"/>
              <a:gd name="connsiteY21-142" fmla="*/ 205639 h 411282"/>
              <a:gd name="connsiteX22-143" fmla="*/ 383679 w 410598"/>
              <a:gd name="connsiteY22-144" fmla="*/ 339914 h 411282"/>
              <a:gd name="connsiteX0-145" fmla="*/ 339254 w 410598"/>
              <a:gd name="connsiteY0-146" fmla="*/ 0 h 411282"/>
              <a:gd name="connsiteX1-147" fmla="*/ 205299 w 410598"/>
              <a:gd name="connsiteY1-148" fmla="*/ 134215 h 411282"/>
              <a:gd name="connsiteX2-149" fmla="*/ 71354 w 410598"/>
              <a:gd name="connsiteY2-150" fmla="*/ 0 h 411282"/>
              <a:gd name="connsiteX3-151" fmla="*/ 0 w 410598"/>
              <a:gd name="connsiteY3-152" fmla="*/ 71358 h 411282"/>
              <a:gd name="connsiteX4-153" fmla="*/ 134020 w 410598"/>
              <a:gd name="connsiteY4-154" fmla="*/ 205639 h 411282"/>
              <a:gd name="connsiteX5-155" fmla="*/ 0 w 410598"/>
              <a:gd name="connsiteY5-156" fmla="*/ 339923 h 411282"/>
              <a:gd name="connsiteX6-157" fmla="*/ 71354 w 410598"/>
              <a:gd name="connsiteY6-158" fmla="*/ 411282 h 411282"/>
              <a:gd name="connsiteX7-159" fmla="*/ 205299 w 410598"/>
              <a:gd name="connsiteY7-160" fmla="*/ 277067 h 411282"/>
              <a:gd name="connsiteX8-161" fmla="*/ 339254 w 410598"/>
              <a:gd name="connsiteY8-162" fmla="*/ 411282 h 411282"/>
              <a:gd name="connsiteX9-163" fmla="*/ 410598 w 410598"/>
              <a:gd name="connsiteY9-164" fmla="*/ 339923 h 411282"/>
              <a:gd name="connsiteX10-165" fmla="*/ 276588 w 410598"/>
              <a:gd name="connsiteY10-166" fmla="*/ 205639 h 411282"/>
              <a:gd name="connsiteX11-167" fmla="*/ 410598 w 410598"/>
              <a:gd name="connsiteY11-168" fmla="*/ 71358 h 411282"/>
              <a:gd name="connsiteX12-169" fmla="*/ 339254 w 410598"/>
              <a:gd name="connsiteY12-170" fmla="*/ 0 h 411282"/>
              <a:gd name="connsiteX13-171" fmla="*/ 383679 w 410598"/>
              <a:gd name="connsiteY13-172" fmla="*/ 339914 h 411282"/>
              <a:gd name="connsiteX14-173" fmla="*/ 160939 w 410598"/>
              <a:gd name="connsiteY14-174" fmla="*/ 205639 h 411282"/>
              <a:gd name="connsiteX15-175" fmla="*/ 26919 w 410598"/>
              <a:gd name="connsiteY15-176" fmla="*/ 71368 h 411282"/>
              <a:gd name="connsiteX16-177" fmla="*/ 71335 w 410598"/>
              <a:gd name="connsiteY16-178" fmla="*/ 26957 h 411282"/>
              <a:gd name="connsiteX17-179" fmla="*/ 205299 w 410598"/>
              <a:gd name="connsiteY17-180" fmla="*/ 161181 h 411282"/>
              <a:gd name="connsiteX18-181" fmla="*/ 339272 w 410598"/>
              <a:gd name="connsiteY18-182" fmla="*/ 26956 h 411282"/>
              <a:gd name="connsiteX19-183" fmla="*/ 383679 w 410598"/>
              <a:gd name="connsiteY19-184" fmla="*/ 71368 h 411282"/>
              <a:gd name="connsiteX20-185" fmla="*/ 249668 w 410598"/>
              <a:gd name="connsiteY20-186" fmla="*/ 205639 h 411282"/>
              <a:gd name="connsiteX21-187" fmla="*/ 383679 w 410598"/>
              <a:gd name="connsiteY21-188" fmla="*/ 339914 h 411282"/>
              <a:gd name="connsiteX0-189" fmla="*/ 339254 w 410598"/>
              <a:gd name="connsiteY0-190" fmla="*/ 0 h 411282"/>
              <a:gd name="connsiteX1-191" fmla="*/ 205299 w 410598"/>
              <a:gd name="connsiteY1-192" fmla="*/ 134215 h 411282"/>
              <a:gd name="connsiteX2-193" fmla="*/ 71354 w 410598"/>
              <a:gd name="connsiteY2-194" fmla="*/ 0 h 411282"/>
              <a:gd name="connsiteX3-195" fmla="*/ 0 w 410598"/>
              <a:gd name="connsiteY3-196" fmla="*/ 71358 h 411282"/>
              <a:gd name="connsiteX4-197" fmla="*/ 134020 w 410598"/>
              <a:gd name="connsiteY4-198" fmla="*/ 205639 h 411282"/>
              <a:gd name="connsiteX5-199" fmla="*/ 0 w 410598"/>
              <a:gd name="connsiteY5-200" fmla="*/ 339923 h 411282"/>
              <a:gd name="connsiteX6-201" fmla="*/ 71354 w 410598"/>
              <a:gd name="connsiteY6-202" fmla="*/ 411282 h 411282"/>
              <a:gd name="connsiteX7-203" fmla="*/ 205299 w 410598"/>
              <a:gd name="connsiteY7-204" fmla="*/ 277067 h 411282"/>
              <a:gd name="connsiteX8-205" fmla="*/ 339254 w 410598"/>
              <a:gd name="connsiteY8-206" fmla="*/ 411282 h 411282"/>
              <a:gd name="connsiteX9-207" fmla="*/ 410598 w 410598"/>
              <a:gd name="connsiteY9-208" fmla="*/ 339923 h 411282"/>
              <a:gd name="connsiteX10-209" fmla="*/ 276588 w 410598"/>
              <a:gd name="connsiteY10-210" fmla="*/ 205639 h 411282"/>
              <a:gd name="connsiteX11-211" fmla="*/ 410598 w 410598"/>
              <a:gd name="connsiteY11-212" fmla="*/ 71358 h 411282"/>
              <a:gd name="connsiteX12-213" fmla="*/ 339254 w 410598"/>
              <a:gd name="connsiteY12-214" fmla="*/ 0 h 411282"/>
              <a:gd name="connsiteX13-215" fmla="*/ 249668 w 410598"/>
              <a:gd name="connsiteY13-216" fmla="*/ 205639 h 411282"/>
              <a:gd name="connsiteX14-217" fmla="*/ 160939 w 410598"/>
              <a:gd name="connsiteY14-218" fmla="*/ 205639 h 411282"/>
              <a:gd name="connsiteX15-219" fmla="*/ 26919 w 410598"/>
              <a:gd name="connsiteY15-220" fmla="*/ 71368 h 411282"/>
              <a:gd name="connsiteX16-221" fmla="*/ 71335 w 410598"/>
              <a:gd name="connsiteY16-222" fmla="*/ 26957 h 411282"/>
              <a:gd name="connsiteX17-223" fmla="*/ 205299 w 410598"/>
              <a:gd name="connsiteY17-224" fmla="*/ 161181 h 411282"/>
              <a:gd name="connsiteX18-225" fmla="*/ 339272 w 410598"/>
              <a:gd name="connsiteY18-226" fmla="*/ 26956 h 411282"/>
              <a:gd name="connsiteX19-227" fmla="*/ 383679 w 410598"/>
              <a:gd name="connsiteY19-228" fmla="*/ 71368 h 411282"/>
              <a:gd name="connsiteX20-229" fmla="*/ 249668 w 410598"/>
              <a:gd name="connsiteY20-230" fmla="*/ 205639 h 411282"/>
              <a:gd name="connsiteX0-231" fmla="*/ 339254 w 410598"/>
              <a:gd name="connsiteY0-232" fmla="*/ 0 h 411282"/>
              <a:gd name="connsiteX1-233" fmla="*/ 205299 w 410598"/>
              <a:gd name="connsiteY1-234" fmla="*/ 134215 h 411282"/>
              <a:gd name="connsiteX2-235" fmla="*/ 71354 w 410598"/>
              <a:gd name="connsiteY2-236" fmla="*/ 0 h 411282"/>
              <a:gd name="connsiteX3-237" fmla="*/ 0 w 410598"/>
              <a:gd name="connsiteY3-238" fmla="*/ 71358 h 411282"/>
              <a:gd name="connsiteX4-239" fmla="*/ 134020 w 410598"/>
              <a:gd name="connsiteY4-240" fmla="*/ 205639 h 411282"/>
              <a:gd name="connsiteX5-241" fmla="*/ 0 w 410598"/>
              <a:gd name="connsiteY5-242" fmla="*/ 339923 h 411282"/>
              <a:gd name="connsiteX6-243" fmla="*/ 71354 w 410598"/>
              <a:gd name="connsiteY6-244" fmla="*/ 411282 h 411282"/>
              <a:gd name="connsiteX7-245" fmla="*/ 205299 w 410598"/>
              <a:gd name="connsiteY7-246" fmla="*/ 277067 h 411282"/>
              <a:gd name="connsiteX8-247" fmla="*/ 339254 w 410598"/>
              <a:gd name="connsiteY8-248" fmla="*/ 411282 h 411282"/>
              <a:gd name="connsiteX9-249" fmla="*/ 410598 w 410598"/>
              <a:gd name="connsiteY9-250" fmla="*/ 339923 h 411282"/>
              <a:gd name="connsiteX10-251" fmla="*/ 276588 w 410598"/>
              <a:gd name="connsiteY10-252" fmla="*/ 205639 h 411282"/>
              <a:gd name="connsiteX11-253" fmla="*/ 410598 w 410598"/>
              <a:gd name="connsiteY11-254" fmla="*/ 71358 h 411282"/>
              <a:gd name="connsiteX12-255" fmla="*/ 339254 w 410598"/>
              <a:gd name="connsiteY12-256" fmla="*/ 0 h 411282"/>
              <a:gd name="connsiteX13-257" fmla="*/ 383679 w 410598"/>
              <a:gd name="connsiteY13-258" fmla="*/ 71368 h 411282"/>
              <a:gd name="connsiteX14-259" fmla="*/ 160939 w 410598"/>
              <a:gd name="connsiteY14-260" fmla="*/ 205639 h 411282"/>
              <a:gd name="connsiteX15-261" fmla="*/ 26919 w 410598"/>
              <a:gd name="connsiteY15-262" fmla="*/ 71368 h 411282"/>
              <a:gd name="connsiteX16-263" fmla="*/ 71335 w 410598"/>
              <a:gd name="connsiteY16-264" fmla="*/ 26957 h 411282"/>
              <a:gd name="connsiteX17-265" fmla="*/ 205299 w 410598"/>
              <a:gd name="connsiteY17-266" fmla="*/ 161181 h 411282"/>
              <a:gd name="connsiteX18-267" fmla="*/ 339272 w 410598"/>
              <a:gd name="connsiteY18-268" fmla="*/ 26956 h 411282"/>
              <a:gd name="connsiteX19-269" fmla="*/ 383679 w 410598"/>
              <a:gd name="connsiteY19-270" fmla="*/ 71368 h 411282"/>
              <a:gd name="connsiteX0-271" fmla="*/ 339254 w 410598"/>
              <a:gd name="connsiteY0-272" fmla="*/ 0 h 411282"/>
              <a:gd name="connsiteX1-273" fmla="*/ 205299 w 410598"/>
              <a:gd name="connsiteY1-274" fmla="*/ 134215 h 411282"/>
              <a:gd name="connsiteX2-275" fmla="*/ 71354 w 410598"/>
              <a:gd name="connsiteY2-276" fmla="*/ 0 h 411282"/>
              <a:gd name="connsiteX3-277" fmla="*/ 0 w 410598"/>
              <a:gd name="connsiteY3-278" fmla="*/ 71358 h 411282"/>
              <a:gd name="connsiteX4-279" fmla="*/ 134020 w 410598"/>
              <a:gd name="connsiteY4-280" fmla="*/ 205639 h 411282"/>
              <a:gd name="connsiteX5-281" fmla="*/ 0 w 410598"/>
              <a:gd name="connsiteY5-282" fmla="*/ 339923 h 411282"/>
              <a:gd name="connsiteX6-283" fmla="*/ 71354 w 410598"/>
              <a:gd name="connsiteY6-284" fmla="*/ 411282 h 411282"/>
              <a:gd name="connsiteX7-285" fmla="*/ 205299 w 410598"/>
              <a:gd name="connsiteY7-286" fmla="*/ 277067 h 411282"/>
              <a:gd name="connsiteX8-287" fmla="*/ 339254 w 410598"/>
              <a:gd name="connsiteY8-288" fmla="*/ 411282 h 411282"/>
              <a:gd name="connsiteX9-289" fmla="*/ 410598 w 410598"/>
              <a:gd name="connsiteY9-290" fmla="*/ 339923 h 411282"/>
              <a:gd name="connsiteX10-291" fmla="*/ 276588 w 410598"/>
              <a:gd name="connsiteY10-292" fmla="*/ 205639 h 411282"/>
              <a:gd name="connsiteX11-293" fmla="*/ 410598 w 410598"/>
              <a:gd name="connsiteY11-294" fmla="*/ 71358 h 411282"/>
              <a:gd name="connsiteX12-295" fmla="*/ 339254 w 410598"/>
              <a:gd name="connsiteY12-296" fmla="*/ 0 h 411282"/>
              <a:gd name="connsiteX13-297" fmla="*/ 339272 w 410598"/>
              <a:gd name="connsiteY13-298" fmla="*/ 26956 h 411282"/>
              <a:gd name="connsiteX14-299" fmla="*/ 160939 w 410598"/>
              <a:gd name="connsiteY14-300" fmla="*/ 205639 h 411282"/>
              <a:gd name="connsiteX15-301" fmla="*/ 26919 w 410598"/>
              <a:gd name="connsiteY15-302" fmla="*/ 71368 h 411282"/>
              <a:gd name="connsiteX16-303" fmla="*/ 71335 w 410598"/>
              <a:gd name="connsiteY16-304" fmla="*/ 26957 h 411282"/>
              <a:gd name="connsiteX17-305" fmla="*/ 205299 w 410598"/>
              <a:gd name="connsiteY17-306" fmla="*/ 161181 h 411282"/>
              <a:gd name="connsiteX18-307" fmla="*/ 339272 w 410598"/>
              <a:gd name="connsiteY18-308" fmla="*/ 26956 h 411282"/>
              <a:gd name="connsiteX0-309" fmla="*/ 339254 w 410598"/>
              <a:gd name="connsiteY0-310" fmla="*/ 0 h 411282"/>
              <a:gd name="connsiteX1-311" fmla="*/ 205299 w 410598"/>
              <a:gd name="connsiteY1-312" fmla="*/ 134215 h 411282"/>
              <a:gd name="connsiteX2-313" fmla="*/ 71354 w 410598"/>
              <a:gd name="connsiteY2-314" fmla="*/ 0 h 411282"/>
              <a:gd name="connsiteX3-315" fmla="*/ 0 w 410598"/>
              <a:gd name="connsiteY3-316" fmla="*/ 71358 h 411282"/>
              <a:gd name="connsiteX4-317" fmla="*/ 134020 w 410598"/>
              <a:gd name="connsiteY4-318" fmla="*/ 205639 h 411282"/>
              <a:gd name="connsiteX5-319" fmla="*/ 0 w 410598"/>
              <a:gd name="connsiteY5-320" fmla="*/ 339923 h 411282"/>
              <a:gd name="connsiteX6-321" fmla="*/ 71354 w 410598"/>
              <a:gd name="connsiteY6-322" fmla="*/ 411282 h 411282"/>
              <a:gd name="connsiteX7-323" fmla="*/ 205299 w 410598"/>
              <a:gd name="connsiteY7-324" fmla="*/ 277067 h 411282"/>
              <a:gd name="connsiteX8-325" fmla="*/ 339254 w 410598"/>
              <a:gd name="connsiteY8-326" fmla="*/ 411282 h 411282"/>
              <a:gd name="connsiteX9-327" fmla="*/ 410598 w 410598"/>
              <a:gd name="connsiteY9-328" fmla="*/ 339923 h 411282"/>
              <a:gd name="connsiteX10-329" fmla="*/ 276588 w 410598"/>
              <a:gd name="connsiteY10-330" fmla="*/ 205639 h 411282"/>
              <a:gd name="connsiteX11-331" fmla="*/ 410598 w 410598"/>
              <a:gd name="connsiteY11-332" fmla="*/ 71358 h 411282"/>
              <a:gd name="connsiteX12-333" fmla="*/ 339254 w 410598"/>
              <a:gd name="connsiteY12-334" fmla="*/ 0 h 411282"/>
              <a:gd name="connsiteX13-335" fmla="*/ 205299 w 410598"/>
              <a:gd name="connsiteY13-336" fmla="*/ 161181 h 411282"/>
              <a:gd name="connsiteX14-337" fmla="*/ 160939 w 410598"/>
              <a:gd name="connsiteY14-338" fmla="*/ 205639 h 411282"/>
              <a:gd name="connsiteX15-339" fmla="*/ 26919 w 410598"/>
              <a:gd name="connsiteY15-340" fmla="*/ 71368 h 411282"/>
              <a:gd name="connsiteX16-341" fmla="*/ 71335 w 410598"/>
              <a:gd name="connsiteY16-342" fmla="*/ 26957 h 411282"/>
              <a:gd name="connsiteX17-343" fmla="*/ 205299 w 410598"/>
              <a:gd name="connsiteY17-344" fmla="*/ 161181 h 411282"/>
              <a:gd name="connsiteX0-345" fmla="*/ 339254 w 410598"/>
              <a:gd name="connsiteY0-346" fmla="*/ 0 h 411282"/>
              <a:gd name="connsiteX1-347" fmla="*/ 205299 w 410598"/>
              <a:gd name="connsiteY1-348" fmla="*/ 134215 h 411282"/>
              <a:gd name="connsiteX2-349" fmla="*/ 71354 w 410598"/>
              <a:gd name="connsiteY2-350" fmla="*/ 0 h 411282"/>
              <a:gd name="connsiteX3-351" fmla="*/ 0 w 410598"/>
              <a:gd name="connsiteY3-352" fmla="*/ 71358 h 411282"/>
              <a:gd name="connsiteX4-353" fmla="*/ 134020 w 410598"/>
              <a:gd name="connsiteY4-354" fmla="*/ 205639 h 411282"/>
              <a:gd name="connsiteX5-355" fmla="*/ 0 w 410598"/>
              <a:gd name="connsiteY5-356" fmla="*/ 339923 h 411282"/>
              <a:gd name="connsiteX6-357" fmla="*/ 71354 w 410598"/>
              <a:gd name="connsiteY6-358" fmla="*/ 411282 h 411282"/>
              <a:gd name="connsiteX7-359" fmla="*/ 205299 w 410598"/>
              <a:gd name="connsiteY7-360" fmla="*/ 277067 h 411282"/>
              <a:gd name="connsiteX8-361" fmla="*/ 339254 w 410598"/>
              <a:gd name="connsiteY8-362" fmla="*/ 411282 h 411282"/>
              <a:gd name="connsiteX9-363" fmla="*/ 410598 w 410598"/>
              <a:gd name="connsiteY9-364" fmla="*/ 339923 h 411282"/>
              <a:gd name="connsiteX10-365" fmla="*/ 276588 w 410598"/>
              <a:gd name="connsiteY10-366" fmla="*/ 205639 h 411282"/>
              <a:gd name="connsiteX11-367" fmla="*/ 410598 w 410598"/>
              <a:gd name="connsiteY11-368" fmla="*/ 71358 h 411282"/>
              <a:gd name="connsiteX12-369" fmla="*/ 339254 w 410598"/>
              <a:gd name="connsiteY12-370" fmla="*/ 0 h 411282"/>
              <a:gd name="connsiteX13-371" fmla="*/ 71335 w 410598"/>
              <a:gd name="connsiteY13-372" fmla="*/ 26957 h 411282"/>
              <a:gd name="connsiteX14-373" fmla="*/ 160939 w 410598"/>
              <a:gd name="connsiteY14-374" fmla="*/ 205639 h 411282"/>
              <a:gd name="connsiteX15-375" fmla="*/ 26919 w 410598"/>
              <a:gd name="connsiteY15-376" fmla="*/ 71368 h 411282"/>
              <a:gd name="connsiteX16-377" fmla="*/ 71335 w 410598"/>
              <a:gd name="connsiteY16-378" fmla="*/ 26957 h 411282"/>
              <a:gd name="connsiteX0-379" fmla="*/ 339254 w 410598"/>
              <a:gd name="connsiteY0-380" fmla="*/ 0 h 411282"/>
              <a:gd name="connsiteX1-381" fmla="*/ 205299 w 410598"/>
              <a:gd name="connsiteY1-382" fmla="*/ 134215 h 411282"/>
              <a:gd name="connsiteX2-383" fmla="*/ 71354 w 410598"/>
              <a:gd name="connsiteY2-384" fmla="*/ 0 h 411282"/>
              <a:gd name="connsiteX3-385" fmla="*/ 0 w 410598"/>
              <a:gd name="connsiteY3-386" fmla="*/ 71358 h 411282"/>
              <a:gd name="connsiteX4-387" fmla="*/ 134020 w 410598"/>
              <a:gd name="connsiteY4-388" fmla="*/ 205639 h 411282"/>
              <a:gd name="connsiteX5-389" fmla="*/ 0 w 410598"/>
              <a:gd name="connsiteY5-390" fmla="*/ 339923 h 411282"/>
              <a:gd name="connsiteX6-391" fmla="*/ 71354 w 410598"/>
              <a:gd name="connsiteY6-392" fmla="*/ 411282 h 411282"/>
              <a:gd name="connsiteX7-393" fmla="*/ 205299 w 410598"/>
              <a:gd name="connsiteY7-394" fmla="*/ 277067 h 411282"/>
              <a:gd name="connsiteX8-395" fmla="*/ 339254 w 410598"/>
              <a:gd name="connsiteY8-396" fmla="*/ 411282 h 411282"/>
              <a:gd name="connsiteX9-397" fmla="*/ 410598 w 410598"/>
              <a:gd name="connsiteY9-398" fmla="*/ 339923 h 411282"/>
              <a:gd name="connsiteX10-399" fmla="*/ 276588 w 410598"/>
              <a:gd name="connsiteY10-400" fmla="*/ 205639 h 411282"/>
              <a:gd name="connsiteX11-401" fmla="*/ 410598 w 410598"/>
              <a:gd name="connsiteY11-402" fmla="*/ 71358 h 411282"/>
              <a:gd name="connsiteX12-403" fmla="*/ 339254 w 410598"/>
              <a:gd name="connsiteY12-404" fmla="*/ 0 h 411282"/>
              <a:gd name="connsiteX13-405" fmla="*/ 26919 w 410598"/>
              <a:gd name="connsiteY13-406" fmla="*/ 71368 h 411282"/>
              <a:gd name="connsiteX14-407" fmla="*/ 160939 w 410598"/>
              <a:gd name="connsiteY14-408" fmla="*/ 205639 h 411282"/>
              <a:gd name="connsiteX15-409" fmla="*/ 26919 w 410598"/>
              <a:gd name="connsiteY15-410" fmla="*/ 71368 h 411282"/>
              <a:gd name="connsiteX0-411" fmla="*/ 339254 w 410598"/>
              <a:gd name="connsiteY0-412" fmla="*/ 0 h 411282"/>
              <a:gd name="connsiteX1-413" fmla="*/ 205299 w 410598"/>
              <a:gd name="connsiteY1-414" fmla="*/ 134215 h 411282"/>
              <a:gd name="connsiteX2-415" fmla="*/ 71354 w 410598"/>
              <a:gd name="connsiteY2-416" fmla="*/ 0 h 411282"/>
              <a:gd name="connsiteX3-417" fmla="*/ 0 w 410598"/>
              <a:gd name="connsiteY3-418" fmla="*/ 71358 h 411282"/>
              <a:gd name="connsiteX4-419" fmla="*/ 134020 w 410598"/>
              <a:gd name="connsiteY4-420" fmla="*/ 205639 h 411282"/>
              <a:gd name="connsiteX5-421" fmla="*/ 0 w 410598"/>
              <a:gd name="connsiteY5-422" fmla="*/ 339923 h 411282"/>
              <a:gd name="connsiteX6-423" fmla="*/ 71354 w 410598"/>
              <a:gd name="connsiteY6-424" fmla="*/ 411282 h 411282"/>
              <a:gd name="connsiteX7-425" fmla="*/ 205299 w 410598"/>
              <a:gd name="connsiteY7-426" fmla="*/ 277067 h 411282"/>
              <a:gd name="connsiteX8-427" fmla="*/ 339254 w 410598"/>
              <a:gd name="connsiteY8-428" fmla="*/ 411282 h 411282"/>
              <a:gd name="connsiteX9-429" fmla="*/ 410598 w 410598"/>
              <a:gd name="connsiteY9-430" fmla="*/ 339923 h 411282"/>
              <a:gd name="connsiteX10-431" fmla="*/ 276588 w 410598"/>
              <a:gd name="connsiteY10-432" fmla="*/ 205639 h 411282"/>
              <a:gd name="connsiteX11-433" fmla="*/ 410598 w 410598"/>
              <a:gd name="connsiteY11-434" fmla="*/ 71358 h 411282"/>
              <a:gd name="connsiteX12-435" fmla="*/ 339254 w 410598"/>
              <a:gd name="connsiteY12-436" fmla="*/ 0 h 411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410598" h="411282">
                <a:moveTo>
                  <a:pt x="339254" y="0"/>
                </a:moveTo>
                <a:lnTo>
                  <a:pt x="205299" y="134215"/>
                </a:lnTo>
                <a:lnTo>
                  <a:pt x="71354" y="0"/>
                </a:lnTo>
                <a:lnTo>
                  <a:pt x="0" y="71358"/>
                </a:lnTo>
                <a:lnTo>
                  <a:pt x="134020" y="205639"/>
                </a:lnTo>
                <a:lnTo>
                  <a:pt x="0" y="339923"/>
                </a:lnTo>
                <a:lnTo>
                  <a:pt x="71354" y="411282"/>
                </a:lnTo>
                <a:lnTo>
                  <a:pt x="205299" y="277067"/>
                </a:lnTo>
                <a:lnTo>
                  <a:pt x="339254" y="411282"/>
                </a:lnTo>
                <a:lnTo>
                  <a:pt x="410598" y="339923"/>
                </a:lnTo>
                <a:lnTo>
                  <a:pt x="276588" y="205639"/>
                </a:lnTo>
                <a:lnTo>
                  <a:pt x="410598" y="71358"/>
                </a:lnTo>
                <a:lnTo>
                  <a:pt x="339254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</p:spTree>
    <p:custDataLst>
      <p:tags r:id="rId2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核心竞争力</a:t>
            </a:r>
            <a:endParaRPr lang="zh-CN" altLang="en-US" sz="1400" b="0"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</a:endParaRPr>
          </a:p>
        </p:txBody>
      </p:sp>
      <p:sp>
        <p:nvSpPr>
          <p:cNvPr id="21" name="矩形 20"/>
          <p:cNvSpPr/>
          <p:nvPr>
            <p:custDataLst>
              <p:tags r:id="rId1"/>
            </p:custDataLst>
          </p:nvPr>
        </p:nvSpPr>
        <p:spPr>
          <a:xfrm>
            <a:off x="7653655" y="1722755"/>
            <a:ext cx="4379595" cy="772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p>
            <a:pPr lvl="0" algn="l">
              <a:lnSpc>
                <a:spcPct val="125000"/>
              </a:lnSpc>
            </a:pP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根据规划，派出数字化实施顾问驻点客户企业内部，对不同部门的业务流程进行梳理优化。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在调研周期结束后，出具完整细致的建议报告书。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2"/>
            </p:custDataLst>
          </p:nvPr>
        </p:nvSpPr>
        <p:spPr>
          <a:xfrm>
            <a:off x="7666990" y="1242060"/>
            <a:ext cx="3690620" cy="3778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顾问驻点调研</a:t>
            </a:r>
            <a:r>
              <a:rPr lang="en-US" altLang="zh-CN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(Researching)</a:t>
            </a:r>
            <a:endParaRPr lang="en-US" altLang="zh-CN" b="1" kern="1200" spc="300" dirty="0">
              <a:solidFill>
                <a:srgbClr val="25C4FF"/>
              </a:solidFill>
              <a:effectLst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7666990" y="4975860"/>
            <a:ext cx="3663950" cy="117094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p>
            <a:pPr lvl="0" algn="l">
              <a:lnSpc>
                <a:spcPct val="125000"/>
              </a:lnSpc>
            </a:pP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为了项目能按照规划正常地落地实施。维格智数的项目经理将会全程参与客户企业</a:t>
            </a:r>
            <a:r>
              <a:rPr lang="en-US" altLang="zh-CN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PMO</a:t>
            </a: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，协助推进数字化落地。同时监督、引导第三方数字化产品服务商的产品落地与对接。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7653655" y="4510723"/>
            <a:ext cx="4153535" cy="3778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bIns="0" rtlCol="0" anchor="ctr">
            <a:spAutoFit/>
          </a:bodyPr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CFB9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实施与督导</a:t>
            </a:r>
            <a:r>
              <a:rPr lang="en-US" altLang="zh-CN" b="1" kern="1200" spc="300" dirty="0">
                <a:solidFill>
                  <a:srgbClr val="00CFB9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(Implementation)</a:t>
            </a:r>
            <a:endParaRPr lang="en-US" altLang="zh-CN" b="1" kern="1200" spc="300" dirty="0">
              <a:solidFill>
                <a:srgbClr val="00CFB9"/>
              </a:solidFill>
              <a:effectLst/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381000" y="1722755"/>
            <a:ext cx="4620260" cy="772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p>
            <a:pPr algn="l" eaLnBrk="1">
              <a:lnSpc>
                <a:spcPct val="125000"/>
              </a:lnSpc>
              <a:spcAft>
                <a:spcPts val="0"/>
              </a:spcAft>
            </a:pP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派遣专业团队与客户进行沟通，分析客户的核心诉求。深入了解客户企业的商业模式及业务流程。结合企业现状和述求，给出数字化转型规划方案。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732155" y="1238885"/>
            <a:ext cx="4269105" cy="3778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bIns="0" rtlCol="0" anchor="ctr">
            <a:spAutoFit/>
          </a:bodyPr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数字化一站式全案规划</a:t>
            </a:r>
            <a:r>
              <a:rPr lang="en-US" altLang="zh-CN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(Planning)</a:t>
            </a:r>
            <a:endParaRPr lang="en-US" altLang="zh-CN" b="1" kern="1200" spc="300" dirty="0">
              <a:solidFill>
                <a:srgbClr val="359EFF"/>
              </a:solidFill>
              <a:effectLst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381635" y="4975860"/>
            <a:ext cx="4436110" cy="772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p>
            <a:pPr lvl="0" algn="l">
              <a:lnSpc>
                <a:spcPct val="125000"/>
              </a:lnSpc>
            </a:pPr>
            <a:r>
              <a:rPr lang="zh-CN" altLang="en-US" sz="1400" kern="12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项目落地后，我们将会持续跟进客户的反馈情况，进行方案的调整，让客户企业敏捷、可持续地进行数字化改革。</a:t>
            </a:r>
            <a:endParaRPr lang="zh-CN" altLang="en-US" sz="1400" kern="12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  <a:p>
            <a:pPr lvl="0" algn="r">
              <a:lnSpc>
                <a:spcPct val="125000"/>
              </a:lnSpc>
            </a:pPr>
            <a:endParaRPr lang="zh-CN" altLang="en-US" sz="1400" kern="12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703580" y="4452620"/>
            <a:ext cx="4135120" cy="3778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bIns="0" rtlCol="0" anchor="ctr">
            <a:spAutoFit/>
          </a:bodyPr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E4FF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反馈与调整</a:t>
            </a:r>
            <a:r>
              <a:rPr lang="en-US" altLang="zh-CN" b="1" kern="1200" spc="300" dirty="0">
                <a:solidFill>
                  <a:srgbClr val="00E4FF"/>
                </a:solidFill>
                <a:effectLst/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</a:rPr>
              <a:t>(Feedback)</a:t>
            </a:r>
            <a:endParaRPr lang="en-US" altLang="zh-CN" b="1" kern="1200" spc="300" dirty="0">
              <a:solidFill>
                <a:srgbClr val="00E4FF"/>
              </a:solidFill>
              <a:effectLst/>
              <a:latin typeface="思源黑体 CN" panose="020B0800000000000000" charset="-122"/>
              <a:ea typeface="思源黑体 CN" panose="020B0800000000000000" charset="-122"/>
              <a:cs typeface="思源黑体 CN" panose="020B0800000000000000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89705" y="1619885"/>
            <a:ext cx="4357370" cy="3780155"/>
            <a:chOff x="6323" y="2122"/>
            <a:chExt cx="7692" cy="6673"/>
          </a:xfrm>
        </p:grpSpPr>
        <p:sp>
          <p:nvSpPr>
            <p:cNvPr id="24" name="任意多边形: 形状 23"/>
            <p:cNvSpPr/>
            <p:nvPr>
              <p:custDataLst>
                <p:tags r:id="rId9"/>
              </p:custDataLst>
            </p:nvPr>
          </p:nvSpPr>
          <p:spPr>
            <a:xfrm>
              <a:off x="6323" y="4198"/>
              <a:ext cx="7692" cy="2567"/>
            </a:xfrm>
            <a:custGeom>
              <a:avLst/>
              <a:gdLst>
                <a:gd name="connsiteX0" fmla="*/ 0 w 4363770"/>
                <a:gd name="connsiteY0" fmla="*/ 0 h 1414938"/>
                <a:gd name="connsiteX1" fmla="*/ 4363770 w 4363770"/>
                <a:gd name="connsiteY1" fmla="*/ 0 h 1414938"/>
                <a:gd name="connsiteX2" fmla="*/ 4363770 w 4363770"/>
                <a:gd name="connsiteY2" fmla="*/ 13626 h 1414938"/>
                <a:gd name="connsiteX3" fmla="*/ 3603821 w 4363770"/>
                <a:gd name="connsiteY3" fmla="*/ 690206 h 1414938"/>
                <a:gd name="connsiteX4" fmla="*/ 4363770 w 4363770"/>
                <a:gd name="connsiteY4" fmla="*/ 1366787 h 1414938"/>
                <a:gd name="connsiteX5" fmla="*/ 4363770 w 4363770"/>
                <a:gd name="connsiteY5" fmla="*/ 1414938 h 1414938"/>
                <a:gd name="connsiteX6" fmla="*/ 0 w 4363770"/>
                <a:gd name="connsiteY6" fmla="*/ 1414938 h 1414938"/>
                <a:gd name="connsiteX7" fmla="*/ 0 w 4363770"/>
                <a:gd name="connsiteY7" fmla="*/ 1366658 h 1414938"/>
                <a:gd name="connsiteX8" fmla="*/ 748992 w 4363770"/>
                <a:gd name="connsiteY8" fmla="*/ 699833 h 1414938"/>
                <a:gd name="connsiteX9" fmla="*/ 0 w 4363770"/>
                <a:gd name="connsiteY9" fmla="*/ 33007 h 141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63770" h="1414938">
                  <a:moveTo>
                    <a:pt x="0" y="0"/>
                  </a:moveTo>
                  <a:lnTo>
                    <a:pt x="4363770" y="0"/>
                  </a:lnTo>
                  <a:lnTo>
                    <a:pt x="4363770" y="13626"/>
                  </a:lnTo>
                  <a:lnTo>
                    <a:pt x="3603821" y="690206"/>
                  </a:lnTo>
                  <a:lnTo>
                    <a:pt x="4363770" y="1366787"/>
                  </a:lnTo>
                  <a:lnTo>
                    <a:pt x="4363770" y="1414938"/>
                  </a:lnTo>
                  <a:lnTo>
                    <a:pt x="0" y="1414938"/>
                  </a:lnTo>
                  <a:lnTo>
                    <a:pt x="0" y="1366658"/>
                  </a:lnTo>
                  <a:lnTo>
                    <a:pt x="748992" y="699833"/>
                  </a:lnTo>
                  <a:lnTo>
                    <a:pt x="0" y="33007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31639" tIns="15819" rIns="31639" bIns="15819" numCol="1" spcCol="0" rtlCol="0" fromWordArt="0" anchor="ctr" anchorCtr="0" forceAA="0" compatLnSpc="1">
              <a:noAutofit/>
            </a:bodyPr>
            <a:p>
              <a:endParaRPr lang="zh-CN" altLang="en-US" sz="4400"/>
            </a:p>
          </p:txBody>
        </p:sp>
        <p:sp>
          <p:nvSpPr>
            <p:cNvPr id="25" name="KSO_Shape"/>
            <p:cNvSpPr/>
            <p:nvPr>
              <p:custDataLst>
                <p:tags r:id="rId10"/>
              </p:custDataLst>
            </p:nvPr>
          </p:nvSpPr>
          <p:spPr>
            <a:xfrm>
              <a:off x="10273" y="5542"/>
              <a:ext cx="2392" cy="2497"/>
            </a:xfrm>
            <a:custGeom>
              <a:avLst/>
              <a:gdLst>
                <a:gd name="connsiteX0" fmla="*/ 0 w 1079818"/>
                <a:gd name="connsiteY0" fmla="*/ 0 h 1080105"/>
                <a:gd name="connsiteX1" fmla="*/ 1079818 w 1079818"/>
                <a:gd name="connsiteY1" fmla="*/ 0 h 1080105"/>
                <a:gd name="connsiteX2" fmla="*/ 110134 w 1079818"/>
                <a:gd name="connsiteY2" fmla="*/ 1074544 h 1080105"/>
                <a:gd name="connsiteX3" fmla="*/ 0 w 1079818"/>
                <a:gd name="connsiteY3" fmla="*/ 1080105 h 108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818" h="1080105">
                  <a:moveTo>
                    <a:pt x="0" y="0"/>
                  </a:moveTo>
                  <a:lnTo>
                    <a:pt x="1079818" y="0"/>
                  </a:lnTo>
                  <a:cubicBezTo>
                    <a:pt x="1079818" y="559251"/>
                    <a:pt x="654791" y="1019231"/>
                    <a:pt x="110134" y="1074544"/>
                  </a:cubicBezTo>
                  <a:lnTo>
                    <a:pt x="0" y="1080105"/>
                  </a:lnTo>
                  <a:close/>
                </a:path>
              </a:pathLst>
            </a:custGeom>
            <a:solidFill>
              <a:srgbClr val="00CFB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endParaRPr lang="zh-CN" altLang="en-US" sz="4400">
                <a:solidFill>
                  <a:srgbClr val="00E4FF"/>
                </a:solidFill>
              </a:endParaRPr>
            </a:p>
          </p:txBody>
        </p:sp>
        <p:sp>
          <p:nvSpPr>
            <p:cNvPr id="26" name="KSO_Shape"/>
            <p:cNvSpPr/>
            <p:nvPr>
              <p:custDataLst>
                <p:tags r:id="rId11"/>
              </p:custDataLst>
            </p:nvPr>
          </p:nvSpPr>
          <p:spPr>
            <a:xfrm rot="16200000">
              <a:off x="10255" y="2836"/>
              <a:ext cx="2462" cy="2426"/>
            </a:xfrm>
            <a:custGeom>
              <a:avLst/>
              <a:gdLst>
                <a:gd name="connsiteX0" fmla="*/ 0 w 1079818"/>
                <a:gd name="connsiteY0" fmla="*/ 0 h 1080105"/>
                <a:gd name="connsiteX1" fmla="*/ 1079818 w 1079818"/>
                <a:gd name="connsiteY1" fmla="*/ 0 h 1080105"/>
                <a:gd name="connsiteX2" fmla="*/ 110134 w 1079818"/>
                <a:gd name="connsiteY2" fmla="*/ 1074544 h 1080105"/>
                <a:gd name="connsiteX3" fmla="*/ 0 w 1079818"/>
                <a:gd name="connsiteY3" fmla="*/ 1080105 h 108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818" h="1080105">
                  <a:moveTo>
                    <a:pt x="0" y="0"/>
                  </a:moveTo>
                  <a:lnTo>
                    <a:pt x="1079818" y="0"/>
                  </a:lnTo>
                  <a:cubicBezTo>
                    <a:pt x="1079818" y="559251"/>
                    <a:pt x="654791" y="1019231"/>
                    <a:pt x="110134" y="1074544"/>
                  </a:cubicBezTo>
                  <a:lnTo>
                    <a:pt x="0" y="1080105"/>
                  </a:lnTo>
                  <a:close/>
                </a:path>
              </a:pathLst>
            </a:custGeom>
            <a:solidFill>
              <a:srgbClr val="25C4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endParaRPr lang="zh-CN" altLang="en-US" sz="4400"/>
            </a:p>
          </p:txBody>
        </p:sp>
        <p:sp>
          <p:nvSpPr>
            <p:cNvPr id="27" name="KSO_Shape"/>
            <p:cNvSpPr/>
            <p:nvPr>
              <p:custDataLst>
                <p:tags r:id="rId12"/>
              </p:custDataLst>
            </p:nvPr>
          </p:nvSpPr>
          <p:spPr>
            <a:xfrm rot="5400000">
              <a:off x="7569" y="5552"/>
              <a:ext cx="2462" cy="2426"/>
            </a:xfrm>
            <a:custGeom>
              <a:avLst/>
              <a:gdLst>
                <a:gd name="connsiteX0" fmla="*/ 0 w 1079818"/>
                <a:gd name="connsiteY0" fmla="*/ 0 h 1080105"/>
                <a:gd name="connsiteX1" fmla="*/ 1079818 w 1079818"/>
                <a:gd name="connsiteY1" fmla="*/ 0 h 1080105"/>
                <a:gd name="connsiteX2" fmla="*/ 110134 w 1079818"/>
                <a:gd name="connsiteY2" fmla="*/ 1074544 h 1080105"/>
                <a:gd name="connsiteX3" fmla="*/ 0 w 1079818"/>
                <a:gd name="connsiteY3" fmla="*/ 1080105 h 108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818" h="1080105">
                  <a:moveTo>
                    <a:pt x="0" y="0"/>
                  </a:moveTo>
                  <a:lnTo>
                    <a:pt x="1079818" y="0"/>
                  </a:lnTo>
                  <a:cubicBezTo>
                    <a:pt x="1079818" y="559251"/>
                    <a:pt x="654791" y="1019231"/>
                    <a:pt x="110134" y="1074544"/>
                  </a:cubicBezTo>
                  <a:lnTo>
                    <a:pt x="0" y="1080105"/>
                  </a:lnTo>
                  <a:close/>
                </a:path>
              </a:pathLst>
            </a:custGeom>
            <a:solidFill>
              <a:srgbClr val="00E4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endParaRPr lang="zh-CN" altLang="en-US" sz="2000"/>
            </a:p>
          </p:txBody>
        </p:sp>
        <p:sp>
          <p:nvSpPr>
            <p:cNvPr id="2" name="KSO_Shape"/>
            <p:cNvSpPr/>
            <p:nvPr>
              <p:custDataLst>
                <p:tags r:id="rId13"/>
              </p:custDataLst>
            </p:nvPr>
          </p:nvSpPr>
          <p:spPr>
            <a:xfrm rot="10800000">
              <a:off x="7621" y="2800"/>
              <a:ext cx="2392" cy="2497"/>
            </a:xfrm>
            <a:custGeom>
              <a:avLst/>
              <a:gdLst>
                <a:gd name="connsiteX0" fmla="*/ 0 w 1079818"/>
                <a:gd name="connsiteY0" fmla="*/ 0 h 1080105"/>
                <a:gd name="connsiteX1" fmla="*/ 1079818 w 1079818"/>
                <a:gd name="connsiteY1" fmla="*/ 0 h 1080105"/>
                <a:gd name="connsiteX2" fmla="*/ 110134 w 1079818"/>
                <a:gd name="connsiteY2" fmla="*/ 1074544 h 1080105"/>
                <a:gd name="connsiteX3" fmla="*/ 0 w 1079818"/>
                <a:gd name="connsiteY3" fmla="*/ 1080105 h 108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9818" h="1080105">
                  <a:moveTo>
                    <a:pt x="0" y="0"/>
                  </a:moveTo>
                  <a:lnTo>
                    <a:pt x="1079818" y="0"/>
                  </a:lnTo>
                  <a:cubicBezTo>
                    <a:pt x="1079818" y="559251"/>
                    <a:pt x="654791" y="1019231"/>
                    <a:pt x="110134" y="1074544"/>
                  </a:cubicBezTo>
                  <a:lnTo>
                    <a:pt x="0" y="1080105"/>
                  </a:lnTo>
                  <a:close/>
                </a:path>
              </a:pathLst>
            </a:custGeom>
            <a:solidFill>
              <a:srgbClr val="359E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endParaRPr lang="zh-CN" altLang="en-US" sz="4400"/>
            </a:p>
          </p:txBody>
        </p:sp>
        <p:sp>
          <p:nvSpPr>
            <p:cNvPr id="29" name="椭圆 28"/>
            <p:cNvSpPr/>
            <p:nvPr>
              <p:custDataLst>
                <p:tags r:id="rId14"/>
              </p:custDataLst>
            </p:nvPr>
          </p:nvSpPr>
          <p:spPr>
            <a:xfrm>
              <a:off x="8636" y="3952"/>
              <a:ext cx="3014" cy="305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>
              <a:noAutofit/>
            </a:bodyPr>
            <a:p>
              <a:pPr algn="ctr">
                <a:lnSpc>
                  <a:spcPct val="80000"/>
                </a:lnSpc>
                <a:spcAft>
                  <a:spcPts val="0"/>
                </a:spcAft>
              </a:pPr>
              <a:endParaRPr lang="zh-CN" sz="3600" b="1" spc="300" dirty="0">
                <a:solidFill>
                  <a:srgbClr val="000000">
                    <a:lumMod val="85000"/>
                    <a:lumOff val="15000"/>
                  </a:srgbClr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15"/>
              </p:custDataLst>
            </p:nvPr>
          </p:nvSpPr>
          <p:spPr>
            <a:xfrm>
              <a:off x="7876" y="3481"/>
              <a:ext cx="1570" cy="113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90000" lnSpcReduction="10000"/>
            </a:bodyPr>
            <a:p>
              <a:pPr algn="ctr">
                <a:lnSpc>
                  <a:spcPct val="110000"/>
                </a:lnSpc>
                <a:spcAft>
                  <a:spcPts val="0"/>
                </a:spcAft>
              </a:pPr>
              <a:r>
                <a:rPr lang="en-US" sz="4000" b="1" kern="1200" dirty="0">
                  <a:solidFill>
                    <a:sysClr val="window" lastClr="FFFFFF"/>
                  </a:solidFill>
                  <a:effectLst/>
                </a:rPr>
                <a:t>P</a:t>
              </a:r>
              <a:endParaRPr lang="en-US" sz="4000" b="1" kern="1200" dirty="0">
                <a:solidFill>
                  <a:sysClr val="window" lastClr="FFFFFF"/>
                </a:solidFill>
                <a:effectLst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16"/>
              </p:custDataLst>
            </p:nvPr>
          </p:nvSpPr>
          <p:spPr>
            <a:xfrm>
              <a:off x="7876" y="6330"/>
              <a:ext cx="1570" cy="113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90000" lnSpcReduction="10000"/>
            </a:bodyPr>
            <a:p>
              <a:pPr algn="ctr">
                <a:lnSpc>
                  <a:spcPct val="110000"/>
                </a:lnSpc>
                <a:spcAft>
                  <a:spcPts val="0"/>
                </a:spcAft>
              </a:pPr>
              <a:r>
                <a:rPr lang="en-US" altLang="zh-CN" sz="4000" b="1">
                  <a:solidFill>
                    <a:sysClr val="window" lastClr="FFFFFF"/>
                  </a:solidFill>
                  <a:effectLst/>
                </a:rPr>
                <a:t>F</a:t>
              </a:r>
              <a:endParaRPr lang="zh-CN" sz="4000" b="1">
                <a:solidFill>
                  <a:sysClr val="window" lastClr="FFFFFF"/>
                </a:solidFill>
                <a:effectLst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7"/>
              </p:custDataLst>
            </p:nvPr>
          </p:nvSpPr>
          <p:spPr>
            <a:xfrm>
              <a:off x="10839" y="6330"/>
              <a:ext cx="1570" cy="113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90000" lnSpcReduction="10000"/>
            </a:bodyPr>
            <a:p>
              <a:pPr algn="ctr">
                <a:lnSpc>
                  <a:spcPct val="110000"/>
                </a:lnSpc>
                <a:spcAft>
                  <a:spcPts val="0"/>
                </a:spcAft>
              </a:pPr>
              <a:r>
                <a:rPr lang="en-US" altLang="zh-CN" sz="4000" b="1">
                  <a:solidFill>
                    <a:sysClr val="window" lastClr="FFFFFF"/>
                  </a:solidFill>
                  <a:effectLst/>
                </a:rPr>
                <a:t>I</a:t>
              </a:r>
              <a:endParaRPr lang="zh-CN" sz="4000" b="1">
                <a:solidFill>
                  <a:sysClr val="window" lastClr="FFFFFF"/>
                </a:solidFill>
                <a:effectLst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18"/>
              </p:custDataLst>
            </p:nvPr>
          </p:nvSpPr>
          <p:spPr>
            <a:xfrm>
              <a:off x="10839" y="3481"/>
              <a:ext cx="1570" cy="113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90000" lnSpcReduction="10000"/>
            </a:bodyPr>
            <a:p>
              <a:pPr algn="ctr">
                <a:lnSpc>
                  <a:spcPct val="110000"/>
                </a:lnSpc>
                <a:spcAft>
                  <a:spcPts val="0"/>
                </a:spcAft>
              </a:pPr>
              <a:r>
                <a:rPr lang="en-US" altLang="zh-CN" sz="4000" b="1">
                  <a:solidFill>
                    <a:sysClr val="window" lastClr="FFFFFF"/>
                  </a:solidFill>
                </a:rPr>
                <a:t>R</a:t>
              </a:r>
              <a:endParaRPr lang="zh-CN" sz="4000" b="1" dirty="0">
                <a:solidFill>
                  <a:sysClr val="window" lastClr="FFFFFF"/>
                </a:solidFill>
                <a:effectLst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19"/>
              </p:custDataLst>
            </p:nvPr>
          </p:nvSpPr>
          <p:spPr>
            <a:xfrm>
              <a:off x="8822" y="4617"/>
              <a:ext cx="2611" cy="165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>
                <a:lnSpc>
                  <a:spcPct val="120000"/>
                </a:lnSpc>
              </a:pPr>
              <a:r>
                <a:rPr lang="zh-CN" altLang="en-US" sz="2800" b="1" spc="300">
                  <a:solidFill>
                    <a:srgbClr val="000000">
                      <a:lumMod val="75000"/>
                      <a:lumOff val="25000"/>
                    </a:srgb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核心</a:t>
              </a:r>
              <a:endParaRPr lang="zh-CN" altLang="en-US" sz="28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800" b="1" spc="300">
                  <a:solidFill>
                    <a:srgbClr val="000000">
                      <a:lumMod val="75000"/>
                      <a:lumOff val="25000"/>
                    </a:srgb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竞争力</a:t>
              </a:r>
              <a:endParaRPr lang="zh-CN" altLang="en-US" sz="28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5" name="上弧形箭头 4"/>
            <p:cNvSpPr/>
            <p:nvPr/>
          </p:nvSpPr>
          <p:spPr>
            <a:xfrm>
              <a:off x="9756" y="2122"/>
              <a:ext cx="828" cy="495"/>
            </a:xfrm>
            <a:prstGeom prst="curvedDownArrow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0" name="上弧形箭头 9"/>
            <p:cNvSpPr/>
            <p:nvPr/>
          </p:nvSpPr>
          <p:spPr>
            <a:xfrm rot="5400000">
              <a:off x="12658" y="5200"/>
              <a:ext cx="828" cy="563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1" name="上弧形箭头 10"/>
            <p:cNvSpPr/>
            <p:nvPr/>
          </p:nvSpPr>
          <p:spPr>
            <a:xfrm rot="10800000">
              <a:off x="9729" y="8301"/>
              <a:ext cx="828" cy="495"/>
            </a:xfrm>
            <a:prstGeom prst="curvedDownArrow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2" name="上弧形箭头 11"/>
            <p:cNvSpPr/>
            <p:nvPr/>
          </p:nvSpPr>
          <p:spPr>
            <a:xfrm rot="16200000">
              <a:off x="6767" y="5199"/>
              <a:ext cx="828" cy="495"/>
            </a:xfrm>
            <a:prstGeom prst="curvedDownArrow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6464300" y="2335530"/>
            <a:ext cx="5200015" cy="933450"/>
          </a:xfrm>
        </p:spPr>
        <p:txBody>
          <a:bodyPr anchor="b">
            <a:normAutofit/>
          </a:bodyPr>
          <a:lstStyle/>
          <a:p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关于我们</a:t>
            </a:r>
            <a:endParaRPr lang="zh-CN" altLang="en-US" sz="3600" dirty="0">
              <a:solidFill>
                <a:srgbClr val="36A9AC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"/>
          </p:nvPr>
        </p:nvSpPr>
        <p:spPr>
          <a:xfrm>
            <a:off x="6523355" y="3319145"/>
            <a:ext cx="4546600" cy="501650"/>
          </a:xfrm>
        </p:spPr>
        <p:txBody>
          <a:bodyPr anchor="ctr" anchorCtr="0"/>
          <a:lstStyle/>
          <a:p>
            <a:pPr lvl="0"/>
            <a:r>
              <a:rPr 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团队介绍</a:t>
            </a:r>
            <a:endParaRPr 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45785" y="2678430"/>
            <a:ext cx="45466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4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团队介绍</a:t>
            </a:r>
            <a:endParaRPr lang="zh-CN" altLang="en-US" sz="1400" b="0"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59080" y="1292225"/>
            <a:ext cx="11674475" cy="5198052"/>
            <a:chOff x="1227" y="3927"/>
            <a:chExt cx="36224" cy="16128"/>
          </a:xfrm>
        </p:grpSpPr>
        <p:sp>
          <p:nvSpPr>
            <p:cNvPr id="31" name="矩形 30"/>
            <p:cNvSpPr/>
            <p:nvPr/>
          </p:nvSpPr>
          <p:spPr>
            <a:xfrm>
              <a:off x="28945" y="3927"/>
              <a:ext cx="8507" cy="16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9678" y="3947"/>
              <a:ext cx="8507" cy="16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9" name="矩形 8"/>
            <p:cNvSpPr/>
            <p:nvPr/>
          </p:nvSpPr>
          <p:spPr>
            <a:xfrm>
              <a:off x="1227" y="3947"/>
              <a:ext cx="8507" cy="16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" r="-1452" b="502"/>
            <a:stretch>
              <a:fillRect/>
            </a:stretch>
          </p:blipFill>
          <p:spPr>
            <a:xfrm>
              <a:off x="21894" y="5360"/>
              <a:ext cx="3969" cy="3969"/>
            </a:xfrm>
            <a:prstGeom prst="ellipse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335" y="5360"/>
              <a:ext cx="3969" cy="3969"/>
            </a:xfrm>
            <a:prstGeom prst="ellipse">
              <a:avLst/>
            </a:prstGeom>
          </p:spPr>
        </p:pic>
        <p:sp>
          <p:nvSpPr>
            <p:cNvPr id="47" name="Rectangle 96"/>
            <p:cNvSpPr/>
            <p:nvPr/>
          </p:nvSpPr>
          <p:spPr>
            <a:xfrm>
              <a:off x="1663" y="12139"/>
              <a:ext cx="7693" cy="6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VIKA</a:t>
              </a:r>
              <a:r>
                <a:rPr lang="zh-CN" altLang="en-US" sz="1400" b="1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维格创始人。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前喜茶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CTO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、金山软件架构师，北京师范大学金融系毕业，技术与业务思维兼备，从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0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到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1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帮助喜茶实现数字化转型，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10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个月内积累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1300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万会员，线下业态改造专家。</a:t>
              </a:r>
              <a:endPara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674" y="10259"/>
              <a:ext cx="7650" cy="12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陈霈霖 </a:t>
              </a: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Kelly</a:t>
              </a:r>
              <a:endPara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87" t="4028" r="7034" b="10586"/>
            <a:stretch>
              <a:fillRect/>
            </a:stretch>
          </p:blipFill>
          <p:spPr>
            <a:xfrm flipH="1">
              <a:off x="31214" y="5318"/>
              <a:ext cx="3969" cy="3969"/>
            </a:xfrm>
            <a:prstGeom prst="ellipse">
              <a:avLst/>
            </a:prstGeom>
            <a:effectLst>
              <a:softEdge rad="12700"/>
            </a:effectLst>
          </p:spPr>
        </p:pic>
        <p:sp>
          <p:nvSpPr>
            <p:cNvPr id="13" name="矩形 12"/>
            <p:cNvSpPr/>
            <p:nvPr/>
          </p:nvSpPr>
          <p:spPr>
            <a:xfrm>
              <a:off x="10411" y="3947"/>
              <a:ext cx="8507" cy="160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/>
            </a:p>
          </p:txBody>
        </p:sp>
        <p:sp>
          <p:nvSpPr>
            <p:cNvPr id="14" name="Rectangle 96"/>
            <p:cNvSpPr/>
            <p:nvPr/>
          </p:nvSpPr>
          <p:spPr>
            <a:xfrm>
              <a:off x="10949" y="12139"/>
              <a:ext cx="7650" cy="7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r>
                <a:rPr sz="1400" b="1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VIKA维格数字营销负责人。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前喜茶GO产品架构师，曾为美资科技公司Protegrity数据软件工程师、擅长新媒体、裂变、会员等数字营销方案，曾服务客户包括中国移动、电信、美的、 腾讯大粤网等知名组织和企业。</a:t>
              </a:r>
              <a:endParaRPr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949" y="10250"/>
              <a:ext cx="7650" cy="12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潘嘉文 </a:t>
              </a: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Kelvin</a:t>
              </a:r>
              <a:endPara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sp>
          <p:nvSpPr>
            <p:cNvPr id="33" name="Rectangle 96"/>
            <p:cNvSpPr/>
            <p:nvPr/>
          </p:nvSpPr>
          <p:spPr>
            <a:xfrm>
              <a:off x="20135" y="12073"/>
              <a:ext cx="7568" cy="4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r>
                <a:rPr sz="1400" b="1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VIKA维格项目管理负责人（PMO）</a:t>
              </a:r>
              <a:r>
                <a:rPr lang="zh-CN"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。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前汤臣倍健电商事业部技术总监、联合信息项目总监、喜茶互联网事业部PMO。</a:t>
              </a:r>
              <a:endParaRPr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0053" y="10241"/>
              <a:ext cx="7650" cy="12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张本富 Benson</a:t>
              </a:r>
              <a:endParaRPr sz="2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sp>
          <p:nvSpPr>
            <p:cNvPr id="35" name="Rectangle 96"/>
            <p:cNvSpPr/>
            <p:nvPr/>
          </p:nvSpPr>
          <p:spPr>
            <a:xfrm>
              <a:off x="29373" y="11965"/>
              <a:ext cx="7650" cy="8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>
                <a:lnSpc>
                  <a:spcPct val="130000"/>
                </a:lnSpc>
              </a:pPr>
              <a:r>
                <a:rPr sz="1400" b="1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VIKA维格数字管理负责人。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前青莲科技钉钉事业部总监，</a:t>
              </a:r>
              <a:r>
                <a:rPr sz="1400" dirty="0" smtClean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知名管理信息化咨询顾问</a:t>
              </a:r>
              <a:r>
                <a:rPr lang="en-US" altLang="zh-CN" sz="1400" dirty="0" smtClean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,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 </a:t>
              </a:r>
              <a:r>
                <a:rPr sz="1400" dirty="0" smtClean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曾服务客户包括汇美集团</a:t>
              </a:r>
              <a:r>
                <a:rPr sz="1400" dirty="0">
                  <a:solidFill>
                    <a:schemeClr val="bg2">
                      <a:lumMod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</a:rPr>
                <a:t>（茵蔓母公司）、奥马电器（深圳上市）、速品（千人规模连锁服装企业）、喜茶（新茶饮企业）、联盛（营收数亿）等知名企业。</a:t>
              </a:r>
              <a:endParaRPr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9373" y="10186"/>
              <a:ext cx="7650" cy="12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sz="2000" dirty="0" smtClean="0">
                  <a:solidFill>
                    <a:schemeClr val="bg2">
                      <a:lumMod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</a:rPr>
                <a:t>袁国安 Ken</a:t>
              </a:r>
              <a:endParaRPr sz="2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655" y="5360"/>
              <a:ext cx="3969" cy="3969"/>
            </a:xfrm>
            <a:prstGeom prst="ellipse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1593850"/>
            <a:ext cx="5667375" cy="3670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290" y="1593850"/>
            <a:ext cx="1815465" cy="3674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3220" y="3247390"/>
            <a:ext cx="1486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</a:rPr>
              <a:t>CONTENTS</a:t>
            </a:r>
            <a:endParaRPr lang="en-US" altLang="zh-CN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11" name="isḻïďê"/>
          <p:cNvSpPr/>
          <p:nvPr/>
        </p:nvSpPr>
        <p:spPr>
          <a:xfrm>
            <a:off x="6714968" y="4068965"/>
            <a:ext cx="540000" cy="5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íşlîḋe"/>
          <p:cNvSpPr/>
          <p:nvPr/>
        </p:nvSpPr>
        <p:spPr>
          <a:xfrm>
            <a:off x="6714968" y="3222411"/>
            <a:ext cx="540000" cy="54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isļîdê"/>
          <p:cNvSpPr/>
          <p:nvPr/>
        </p:nvSpPr>
        <p:spPr>
          <a:xfrm>
            <a:off x="6714968" y="2394908"/>
            <a:ext cx="540000" cy="5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îṡḻïďe"/>
          <p:cNvSpPr/>
          <p:nvPr/>
        </p:nvSpPr>
        <p:spPr>
          <a:xfrm>
            <a:off x="6714968" y="1567405"/>
            <a:ext cx="540000" cy="54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8" name="is1îḓé"/>
          <p:cNvGrpSpPr/>
          <p:nvPr/>
        </p:nvGrpSpPr>
        <p:grpSpPr>
          <a:xfrm>
            <a:off x="7353885" y="1593984"/>
            <a:ext cx="3676254" cy="726194"/>
            <a:chOff x="7189746" y="4508017"/>
            <a:chExt cx="3676254" cy="726194"/>
          </a:xfrm>
        </p:grpSpPr>
        <p:sp>
          <p:nvSpPr>
            <p:cNvPr id="20" name="ïSḷiďê"/>
            <p:cNvSpPr txBox="1"/>
            <p:nvPr/>
          </p:nvSpPr>
          <p:spPr>
            <a:xfrm>
              <a:off x="7189746" y="450801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p>
              <a:r>
                <a:rPr lang="zh-CN" altLang="en-US" b="1" dirty="0">
                  <a:latin typeface="思源黑体 CN" panose="020B0800000000000000" charset="-122"/>
                  <a:ea typeface="思源黑体 CN" panose="020B0800000000000000" charset="-122"/>
                </a:rPr>
                <a:t>公司简介</a:t>
              </a:r>
              <a:endParaRPr lang="zh-CN" altLang="en-US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sp>
          <p:nvSpPr>
            <p:cNvPr id="21" name="í$ľiḑe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p>
              <a:pPr algn="l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rPr>
                <a:t>用数据工具推动人类进步, 驱动数字化中国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6399360" y="1621548"/>
            <a:ext cx="0" cy="3708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is1îḓé"/>
          <p:cNvGrpSpPr/>
          <p:nvPr/>
        </p:nvGrpSpPr>
        <p:grpSpPr>
          <a:xfrm>
            <a:off x="7353885" y="2448694"/>
            <a:ext cx="3676254" cy="726194"/>
            <a:chOff x="7189746" y="4508017"/>
            <a:chExt cx="3676254" cy="726194"/>
          </a:xfrm>
        </p:grpSpPr>
        <p:sp>
          <p:nvSpPr>
            <p:cNvPr id="8" name="ïSḷiďê"/>
            <p:cNvSpPr txBox="1"/>
            <p:nvPr/>
          </p:nvSpPr>
          <p:spPr>
            <a:xfrm>
              <a:off x="7189746" y="450801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p>
              <a:pPr algn="l"/>
              <a:r>
                <a:rPr lang="zh-CN" altLang="en-US" b="1" dirty="0">
                  <a:latin typeface="思源黑体 CN" panose="020B0800000000000000" charset="-122"/>
                  <a:ea typeface="思源黑体 CN" panose="020B0800000000000000" charset="-122"/>
                </a:rPr>
                <a:t>“传统”行业的管理现状</a:t>
              </a:r>
              <a:endParaRPr lang="zh-CN" altLang="en-US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sp>
          <p:nvSpPr>
            <p:cNvPr id="9" name="í$ľiḑe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+mn-ea"/>
                </a:rPr>
                <a:t>审批流程慢，考勤统计耗时长？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10" name="is1îḓé"/>
          <p:cNvGrpSpPr/>
          <p:nvPr/>
        </p:nvGrpSpPr>
        <p:grpSpPr>
          <a:xfrm>
            <a:off x="7353885" y="3276099"/>
            <a:ext cx="3676254" cy="726194"/>
            <a:chOff x="7189746" y="4508017"/>
            <a:chExt cx="3676254" cy="726194"/>
          </a:xfrm>
        </p:grpSpPr>
        <p:sp>
          <p:nvSpPr>
            <p:cNvPr id="28" name="ïSḷiďê"/>
            <p:cNvSpPr txBox="1"/>
            <p:nvPr/>
          </p:nvSpPr>
          <p:spPr>
            <a:xfrm>
              <a:off x="7189746" y="450801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p>
              <a:pPr algn="l"/>
              <a:r>
                <a:rPr lang="zh-CN" altLang="en-US" b="1" dirty="0">
                  <a:latin typeface="思源黑体 CN" panose="020B0800000000000000" charset="-122"/>
                  <a:ea typeface="思源黑体 CN" panose="020B0800000000000000" charset="-122"/>
                </a:rPr>
                <a:t>数字化带来的转变</a:t>
              </a:r>
              <a:endParaRPr lang="zh-CN" altLang="en-US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sp>
          <p:nvSpPr>
            <p:cNvPr id="29" name="í$ľiḑe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  <a:sym typeface="+mn-ea"/>
                </a:rPr>
                <a:t>数字化，让组织/企业的沟通方式和管理方式再次变革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30" name="is1îḓé"/>
          <p:cNvGrpSpPr/>
          <p:nvPr/>
        </p:nvGrpSpPr>
        <p:grpSpPr>
          <a:xfrm>
            <a:off x="7353885" y="4069214"/>
            <a:ext cx="3676254" cy="726194"/>
            <a:chOff x="7189746" y="4574692"/>
            <a:chExt cx="3676254" cy="726194"/>
          </a:xfrm>
        </p:grpSpPr>
        <p:sp>
          <p:nvSpPr>
            <p:cNvPr id="31" name="ïSḷiďê"/>
            <p:cNvSpPr txBox="1"/>
            <p:nvPr/>
          </p:nvSpPr>
          <p:spPr>
            <a:xfrm>
              <a:off x="7189746" y="4574692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p>
              <a:r>
                <a:rPr lang="zh-CN" altLang="en-US" b="1" dirty="0">
                  <a:latin typeface="思源黑体 CN" panose="020B0800000000000000" charset="-122"/>
                  <a:ea typeface="思源黑体 CN" panose="020B0800000000000000" charset="-122"/>
                </a:rPr>
                <a:t>关于我们</a:t>
              </a:r>
              <a:endParaRPr lang="zh-CN" altLang="en-US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sp>
          <p:nvSpPr>
            <p:cNvPr id="32" name="í$ľiḑe"/>
            <p:cNvSpPr txBox="1"/>
            <p:nvPr/>
          </p:nvSpPr>
          <p:spPr>
            <a:xfrm>
              <a:off x="7189746" y="4901594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rPr>
                <a:t>团队介绍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sp>
        <p:nvSpPr>
          <p:cNvPr id="3" name="isḻïďê"/>
          <p:cNvSpPr/>
          <p:nvPr/>
        </p:nvSpPr>
        <p:spPr>
          <a:xfrm>
            <a:off x="6714968" y="4916055"/>
            <a:ext cx="540000" cy="54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" panose="020B0800000000000000" charset="-122"/>
                <a:ea typeface="思源黑体 CN" panose="020B0800000000000000" charset="-122"/>
              </a:rPr>
              <a:t>附</a:t>
            </a:r>
            <a:endParaRPr lang="zh-CN" altLang="en-US" sz="1600" dirty="0">
              <a:solidFill>
                <a:schemeClr val="bg1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grpSp>
        <p:nvGrpSpPr>
          <p:cNvPr id="12" name="is1îḓé"/>
          <p:cNvGrpSpPr/>
          <p:nvPr/>
        </p:nvGrpSpPr>
        <p:grpSpPr>
          <a:xfrm>
            <a:off x="7353885" y="4935354"/>
            <a:ext cx="3676254" cy="726194"/>
            <a:chOff x="7189746" y="4574692"/>
            <a:chExt cx="3676254" cy="726194"/>
          </a:xfrm>
        </p:grpSpPr>
        <p:sp>
          <p:nvSpPr>
            <p:cNvPr id="14" name="ïSḷiďê"/>
            <p:cNvSpPr txBox="1"/>
            <p:nvPr/>
          </p:nvSpPr>
          <p:spPr>
            <a:xfrm>
              <a:off x="7189746" y="4574692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p>
              <a:r>
                <a:rPr lang="zh-CN" altLang="en-US" b="1" dirty="0">
                  <a:latin typeface="思源黑体 CN" panose="020B0800000000000000" charset="-122"/>
                  <a:ea typeface="思源黑体 CN" panose="020B0800000000000000" charset="-122"/>
                </a:rPr>
                <a:t>数字化核心认知</a:t>
              </a:r>
              <a:endParaRPr lang="zh-CN" altLang="en-US" b="1" dirty="0">
                <a:latin typeface="思源黑体 CN" panose="020B0800000000000000" charset="-122"/>
                <a:ea typeface="思源黑体 CN" panose="020B0800000000000000" charset="-122"/>
              </a:endParaRPr>
            </a:p>
          </p:txBody>
        </p:sp>
        <p:sp>
          <p:nvSpPr>
            <p:cNvPr id="16" name="í$ľiḑe"/>
            <p:cNvSpPr txBox="1"/>
            <p:nvPr/>
          </p:nvSpPr>
          <p:spPr>
            <a:xfrm>
              <a:off x="7189746" y="4901594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Light" panose="020B0300000000000000" charset="-122"/>
                  <a:ea typeface="思源黑体 CN Light" panose="020B0300000000000000" charset="-122"/>
                </a:rPr>
                <a:t>三角色、三价值、三支柱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服务案例（节选）</a:t>
            </a:r>
            <a:endParaRPr lang="zh-CN" altLang="en-US" sz="1400" b="0"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</a:endParaRP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1172210"/>
            <a:ext cx="2381885" cy="16802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017d8c5a727fb7a80121346636ff23.jpg@800w_1l_2o_100sh.jpeg" descr="017d8c5a727fb7a80121346636ff23.jpg@800w_1l_2o_100sh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90" y="2757170"/>
            <a:ext cx="2495550" cy="10166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4532630"/>
            <a:ext cx="2053590" cy="4533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10" y="4884420"/>
            <a:ext cx="2303145" cy="12439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560" y="1691640"/>
            <a:ext cx="1948180" cy="19481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585" y="4532630"/>
            <a:ext cx="2759075" cy="10287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1"/>
          <p:cNvSpPr>
            <a:spLocks noGrp="1"/>
          </p:cNvSpPr>
          <p:nvPr/>
        </p:nvSpPr>
        <p:spPr>
          <a:xfrm>
            <a:off x="6464300" y="2335530"/>
            <a:ext cx="5200015" cy="9334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3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思源黑体 CN Normal" panose="020B0400000000000000" charset="-122"/>
                <a:ea typeface="思源黑体 CN Normal" panose="020B0400000000000000" charset="-122"/>
                <a:cs typeface="+mj-cs"/>
              </a:defRPr>
            </a:lvl1pPr>
          </a:lstStyle>
          <a:p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数字化核心认知</a:t>
            </a:r>
            <a:endParaRPr lang="zh-CN" altLang="en-US" sz="3600" dirty="0">
              <a:solidFill>
                <a:srgbClr val="36A9AC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3" name="文本占位符 17"/>
          <p:cNvSpPr>
            <a:spLocks noGrp="1"/>
          </p:cNvSpPr>
          <p:nvPr/>
        </p:nvSpPr>
        <p:spPr>
          <a:xfrm>
            <a:off x="6523355" y="3319145"/>
            <a:ext cx="4546600" cy="5016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三角色、三价值、三支柱</a:t>
            </a:r>
            <a:endParaRPr 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00675" y="2678430"/>
            <a:ext cx="69977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zh-CN" altLang="en-US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附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三角形 3"/>
          <p:cNvSpPr/>
          <p:nvPr/>
        </p:nvSpPr>
        <p:spPr>
          <a:xfrm>
            <a:off x="2517460" y="3130225"/>
            <a:ext cx="1692000" cy="120777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7065" y="1361440"/>
            <a:ext cx="3063875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lvl="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谁为数字化负责</a:t>
            </a:r>
            <a:endParaRPr lang="zh-CN" altLang="en-US" dirty="0" smtClean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015615" y="2413635"/>
            <a:ext cx="69596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  <a:endParaRPr lang="en-US" altLang="zh-CN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282815" y="1158240"/>
            <a:ext cx="4483735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在数字化过程中，他们的分工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：</a:t>
            </a:r>
            <a:endParaRPr lang="zh-CN" altLang="en-US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51635" y="4519930"/>
            <a:ext cx="71564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  <a:endParaRPr lang="en-US" altLang="zh-CN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464050" y="4519930"/>
            <a:ext cx="104775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  <a:endParaRPr lang="en-US" altLang="zh-CN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34640" y="3850640"/>
            <a:ext cx="105918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三角色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Medium" panose="020B0600000000000000" charset="-122"/>
              <a:ea typeface="思源黑体 CN Medium" panose="020B06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11575" y="2369820"/>
            <a:ext cx="1957070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6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负有最高责任决定数字化成效。</a:t>
            </a:r>
            <a:endParaRPr lang="zh-CN" altLang="en-US" sz="16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079240" y="5038090"/>
            <a:ext cx="2745740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6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数字化系统的本质是项目PM需条理化地推进节奏。</a:t>
            </a:r>
            <a:endParaRPr lang="zh-CN" altLang="en-US" sz="16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81660" y="5038090"/>
            <a:ext cx="2855595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6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需要引起数字化重视，数字化转型是一种团队变革。</a:t>
            </a:r>
            <a:endParaRPr lang="zh-CN" altLang="en-US" sz="16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816215" y="5290503"/>
            <a:ext cx="3949700" cy="12604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通常就是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人员，他们需要有强悍的项目管理能力，有条斯里地确保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工具的落地。数字化转型它不像市场买菜，想买就买，它是一个循序渐进的过程，这需要项目管理理论和实践进行配合；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16215" y="3676015"/>
            <a:ext cx="3949700" cy="12604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数字化转型既然是对不同工作岗位的工作习惯变革，自然也对所负责工作岗位的人的能力有变革的要求，是对组织能力的挑战，人力资源应对数字化转型中员工的提升负有重要责任；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806690" y="2059940"/>
            <a:ext cx="3959225" cy="12604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数字化转型是一把手工程，数字化工具，是对每一个部门的工作习惯的变革，IT建立了工具，但由于组织权力制约，无法在业务部门进行很好的实施，这是CEO的责任；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9" name="泪滴形 48"/>
          <p:cNvSpPr/>
          <p:nvPr/>
        </p:nvSpPr>
        <p:spPr>
          <a:xfrm>
            <a:off x="7282815" y="1801860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701915" y="1743075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692390" y="3343910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692390" y="4991735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7" name="标题 5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附：数字化核心认知</a:t>
            </a:r>
            <a:r>
              <a:rPr lang="en-US" altLang="zh-CN"/>
              <a:t>-</a:t>
            </a:r>
            <a:r>
              <a:rPr lang="zh-CN" altLang="en-US"/>
              <a:t>三角色</a:t>
            </a:r>
            <a:endParaRPr lang="zh-CN" altLang="en-US" sz="1400" b="0" smtClean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3" name="泪滴形 2"/>
          <p:cNvSpPr/>
          <p:nvPr/>
        </p:nvSpPr>
        <p:spPr>
          <a:xfrm>
            <a:off x="7282815" y="3438890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4" name="泪滴形 3"/>
          <p:cNvSpPr/>
          <p:nvPr/>
        </p:nvSpPr>
        <p:spPr>
          <a:xfrm>
            <a:off x="7282815" y="5086715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5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附：数字化核心认知</a:t>
            </a:r>
            <a:r>
              <a:rPr lang="en-US" altLang="zh-CN"/>
              <a:t>-</a:t>
            </a:r>
            <a:r>
              <a:rPr lang="zh-CN" altLang="en-US"/>
              <a:t>三价值</a:t>
            </a:r>
            <a:endParaRPr lang="zh-CN" altLang="en-US" sz="1400" b="0" smtClean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8515" y="1334135"/>
            <a:ext cx="4464050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商业组织数字化，离不开商业的本质</a:t>
            </a:r>
            <a:endParaRPr lang="zh-CN" altLang="en-US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37615" y="2101850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资产</a:t>
            </a:r>
            <a:endParaRPr kumimoji="0" lang="zh-CN" altLang="en-US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37615" y="2529840"/>
            <a:ext cx="4044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通过数字化创新，我们落地具体的数字化技术，转化原有的业务体系，打造数字资产。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37615" y="3426460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降低成本</a:t>
            </a:r>
            <a:endParaRPr kumimoji="0" lang="zh-CN" altLang="en-US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237615" y="3854450"/>
            <a:ext cx="40443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通过智能化运营，用好手中的“数字化武器”，更好地管理原来的工作，有效地降低成本。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237615" y="4708525"/>
            <a:ext cx="468185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资产</a:t>
            </a:r>
            <a:endParaRPr kumimoji="0" lang="zh-CN" altLang="en-US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237615" y="5136515"/>
            <a:ext cx="404431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更高的工作效率，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通过增值化业务，利用互联网的规模化效应，去无限级去扩大业务范围，赚更多的钱</a:t>
            </a:r>
            <a:r>
              <a:rPr 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649720" y="1595755"/>
            <a:ext cx="4464050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数字化的价值所在</a:t>
            </a:r>
            <a:endParaRPr lang="zh-CN" altLang="en-US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70" name="三角形 3"/>
          <p:cNvSpPr/>
          <p:nvPr/>
        </p:nvSpPr>
        <p:spPr>
          <a:xfrm>
            <a:off x="8099745" y="3234365"/>
            <a:ext cx="1692000" cy="120777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208645" y="2304415"/>
            <a:ext cx="169672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数字化创新</a:t>
            </a:r>
            <a:endParaRPr lang="en-US" altLang="zh-CN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831330" y="4624070"/>
            <a:ext cx="174879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增值化业务</a:t>
            </a:r>
            <a:endParaRPr lang="zh-CN" altLang="en-US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817735" y="4612640"/>
            <a:ext cx="151066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智能化运营</a:t>
            </a:r>
            <a:endParaRPr lang="en-US" altLang="zh-CN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416925" y="3954780"/>
            <a:ext cx="105918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三价值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Medium" panose="020B0600000000000000" charset="-122"/>
              <a:ea typeface="思源黑体 CN Medium" panose="020B06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913370" y="2584768"/>
            <a:ext cx="2287905" cy="4114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打造企业数字化资产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660890" y="4939665"/>
            <a:ext cx="2125345" cy="6807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通过数字化系统，改善运营和管理模式。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600825" y="4939665"/>
            <a:ext cx="2169160" cy="6807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放大主营业务，同时延伸增量业务能。</a:t>
            </a:r>
            <a:endParaRPr lang="zh-CN" altLang="en-US" sz="14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9" name="泪滴形 48"/>
          <p:cNvSpPr/>
          <p:nvPr/>
        </p:nvSpPr>
        <p:spPr>
          <a:xfrm>
            <a:off x="818515" y="2205720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" name="泪滴形 2"/>
          <p:cNvSpPr/>
          <p:nvPr/>
        </p:nvSpPr>
        <p:spPr>
          <a:xfrm>
            <a:off x="818515" y="3473815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4" name="泪滴形 3"/>
          <p:cNvSpPr/>
          <p:nvPr/>
        </p:nvSpPr>
        <p:spPr>
          <a:xfrm>
            <a:off x="818515" y="4803505"/>
            <a:ext cx="292100" cy="32400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三角形 3"/>
          <p:cNvSpPr/>
          <p:nvPr/>
        </p:nvSpPr>
        <p:spPr>
          <a:xfrm rot="10800000">
            <a:off x="2517460" y="3130225"/>
            <a:ext cx="1692000" cy="120777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7065" y="1361440"/>
            <a:ext cx="3063875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lvl="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数字化转型的三大领域</a:t>
            </a:r>
            <a:endParaRPr lang="zh-CN" altLang="en-US" dirty="0" smtClean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61440" y="2489200"/>
            <a:ext cx="147256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数字管理</a:t>
            </a:r>
            <a:endParaRPr lang="zh-CN" altLang="en-US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464050" y="2461895"/>
            <a:ext cx="152527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数字营销</a:t>
            </a:r>
            <a:endParaRPr lang="zh-CN" altLang="en-US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848610" y="4618990"/>
            <a:ext cx="161544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数字引擎</a:t>
            </a:r>
            <a:endParaRPr lang="zh-CN" altLang="en-US" dirty="0">
              <a:solidFill>
                <a:srgbClr val="00B0F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34005" y="3219450"/>
            <a:ext cx="1059180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三支柱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Medium" panose="020B0600000000000000" charset="-122"/>
              <a:ea typeface="思源黑体 CN Medium" panose="020B06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26720" y="2793365"/>
            <a:ext cx="1957070" cy="7575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供应链、人资、行政</a:t>
            </a: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  <a:endParaRPr lang="zh-CN" altLang="en-US" sz="16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64050" y="2769553"/>
            <a:ext cx="2855595" cy="449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lvl="0" algn="l">
              <a:lnSpc>
                <a:spcPct val="125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拉新、留存、会员</a:t>
            </a: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  <a:endParaRPr lang="zh-CN" altLang="en-US" sz="1600" kern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57" name="标题 5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附：数字化核心认知</a:t>
            </a:r>
            <a:r>
              <a:rPr lang="en-US" altLang="zh-CN"/>
              <a:t>-</a:t>
            </a:r>
            <a:r>
              <a:rPr lang="zh-CN" altLang="en-US"/>
              <a:t>三支柱</a:t>
            </a:r>
            <a:endParaRPr lang="zh-CN" altLang="en-US" sz="1400" b="0" smtClean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3790" y="5024120"/>
            <a:ext cx="196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ctr">
              <a:lnSpc>
                <a:spcPct val="125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落地具体数据中台</a:t>
            </a:r>
            <a:endParaRPr lang="zh-CN" altLang="en-US" sz="1600" spc="15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85305" y="1513840"/>
            <a:ext cx="4464050" cy="3683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发展的不同阶段，侧重点会不同：</a:t>
            </a:r>
            <a:endParaRPr lang="zh-CN" altLang="en-US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85305" y="2369185"/>
            <a:ext cx="437769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我们通过洞悉自身的组织需要，选择发力的领域，再配合具体的工具，再该领域下进行变革。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比如，随着门店的规模发展，多门店管理存在压力，这时候就需要落地数字管理类系统（如OA、ERP等等）；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比如，随着品牌声量的放大和消费者规模的增长，这时候就需要落地数字营销类（如社群工具、会员系统等等）。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619760" y="2682240"/>
            <a:ext cx="0" cy="2689225"/>
          </a:xfrm>
          <a:prstGeom prst="line">
            <a:avLst/>
          </a:prstGeom>
          <a:ln w="285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82955" y="2436495"/>
            <a:ext cx="6839585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我们的愿景：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用数字工具推动人类进步</a:t>
            </a:r>
            <a:b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</a:b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</a:br>
            <a:b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</a:b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我们的使命：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  <a:t>致力驱动数字化中国</a:t>
            </a:r>
            <a:b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" panose="020B0800000000000000" charset="-122"/>
                <a:sym typeface="+mn-ea"/>
              </a:rPr>
            </a:b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</a:b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pic>
        <p:nvPicPr>
          <p:cNvPr id="142" name="图片 141" descr="vikadata-com-nobg"/>
          <p:cNvPicPr>
            <a:picLocks noChangeAspect="1"/>
          </p:cNvPicPr>
          <p:nvPr/>
        </p:nvPicPr>
        <p:blipFill>
          <a:blip r:embed="rId1"/>
          <a:srcRect l="30069" t="17672" r="31023" b="20672"/>
          <a:stretch>
            <a:fillRect/>
          </a:stretch>
        </p:blipFill>
        <p:spPr>
          <a:xfrm>
            <a:off x="611505" y="325755"/>
            <a:ext cx="1603375" cy="1616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464139" y="2612117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公司介绍</a:t>
            </a:r>
            <a:endParaRPr lang="zh-CN" altLang="en-US" sz="3600" b="0" dirty="0">
              <a:solidFill>
                <a:srgbClr val="36A9AC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523355" y="3319145"/>
            <a:ext cx="4546600" cy="501650"/>
          </a:xfrm>
        </p:spPr>
        <p:txBody>
          <a:bodyPr anchor="ctr" anchorCtr="0"/>
          <a:lstStyle/>
          <a:p>
            <a:pPr lvl="0"/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用数据工具推动人类进步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,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驱动数字化中国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45785" y="2678430"/>
            <a:ext cx="45466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1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公司简介</a:t>
            </a:r>
            <a:endParaRPr lang="zh-CN" altLang="en-US"/>
          </a:p>
        </p:txBody>
      </p:sp>
      <p:pic>
        <p:nvPicPr>
          <p:cNvPr id="142" name="图片 141" descr="vikadata-com-nobg"/>
          <p:cNvPicPr>
            <a:picLocks noChangeAspect="1"/>
          </p:cNvPicPr>
          <p:nvPr/>
        </p:nvPicPr>
        <p:blipFill>
          <a:blip r:embed="rId1"/>
          <a:srcRect l="30069" t="17672" r="31023" b="20672"/>
          <a:stretch>
            <a:fillRect/>
          </a:stretch>
        </p:blipFill>
        <p:spPr>
          <a:xfrm>
            <a:off x="759460" y="1651000"/>
            <a:ext cx="1751965" cy="1765935"/>
          </a:xfrm>
          <a:prstGeom prst="rect">
            <a:avLst/>
          </a:prstGeom>
        </p:spPr>
      </p:pic>
      <p:sp>
        <p:nvSpPr>
          <p:cNvPr id="148" name="文本框 147"/>
          <p:cNvSpPr txBox="1"/>
          <p:nvPr/>
        </p:nvSpPr>
        <p:spPr>
          <a:xfrm>
            <a:off x="3102610" y="1085215"/>
            <a:ext cx="844804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</a:rPr>
              <a:t>「vikadata维格智数」是一家数字化转型咨询策划公司，提供数字化整体方案的设计和咨询、会员营销系统的研发、智能OA搭建、轻量级数据中台的实施，致力于驱动数字化中国。</a:t>
            </a:r>
            <a:endParaRPr lang="zh-CN" altLang="en-US" sz="1600">
              <a:solidFill>
                <a:schemeClr val="tx2">
                  <a:lumMod val="50000"/>
                </a:schemeClr>
              </a:solidFill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>
              <a:solidFill>
                <a:schemeClr val="tx2">
                  <a:lumMod val="50000"/>
                </a:schemeClr>
              </a:solidFill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tx2">
                    <a:lumMod val="50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创始阶段即获得IDG资本、天图资本两家顶级VC机构的近千万级天使轮融资，成员来自于平安、阿里巴巴、腾讯、字节跳动、金山软件、新浪、猎豹移动等顶级科技公司，有丰富的C端大规模互联网产品经验和资源。 同时成员还服务和合作过中国电信、中国联通、中国移动、政事业单位、汤臣倍健、喜茶、京东、美的地产、广汽集团、汇美集团、IBM、华为、TCL等大型企业和组织，有丰富的B端产品研发和数字化转型落地经验。</a:t>
            </a:r>
            <a:endParaRPr lang="zh-CN" altLang="en-US" sz="1600">
              <a:solidFill>
                <a:schemeClr val="tx2">
                  <a:lumMod val="50000"/>
                </a:schemeClr>
              </a:solidFill>
              <a:latin typeface="思源黑体 CN" panose="020B0800000000000000" charset="-122"/>
              <a:ea typeface="思源黑体 CN" panose="020B0800000000000000" charset="-122"/>
              <a:sym typeface="+mn-ea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1047115" y="4237038"/>
            <a:ext cx="2851785" cy="4648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 Normal" panose="020B0400000000000000" charset="-122"/>
                <a:sym typeface="+mn-ea"/>
              </a:rPr>
              <a:t>团队成员来自</a:t>
            </a:r>
            <a:endParaRPr sz="1400">
              <a:solidFill>
                <a:schemeClr val="tx1">
                  <a:lumMod val="65000"/>
                  <a:lumOff val="3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199" name="图片 1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0" y="4401185"/>
            <a:ext cx="217170" cy="217170"/>
          </a:xfrm>
          <a:prstGeom prst="rect">
            <a:avLst/>
          </a:prstGeom>
        </p:spPr>
      </p:pic>
      <p:grpSp>
        <p:nvGrpSpPr>
          <p:cNvPr id="209" name="组合 208"/>
          <p:cNvGrpSpPr/>
          <p:nvPr/>
        </p:nvGrpSpPr>
        <p:grpSpPr>
          <a:xfrm>
            <a:off x="818679" y="4606290"/>
            <a:ext cx="6216207" cy="1411960"/>
            <a:chOff x="2459" y="7268"/>
            <a:chExt cx="9789" cy="2224"/>
          </a:xfrm>
        </p:grpSpPr>
        <p:pic>
          <p:nvPicPr>
            <p:cNvPr id="203" name="timg.jpeg" descr="timg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9" y="7268"/>
              <a:ext cx="2069" cy="1249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grpSp>
          <p:nvGrpSpPr>
            <p:cNvPr id="208" name="组合 207"/>
            <p:cNvGrpSpPr/>
            <p:nvPr/>
          </p:nvGrpSpPr>
          <p:grpSpPr>
            <a:xfrm>
              <a:off x="2459" y="7667"/>
              <a:ext cx="9789" cy="1825"/>
              <a:chOff x="576" y="7912"/>
              <a:chExt cx="17492" cy="3261"/>
            </a:xfrm>
          </p:grpSpPr>
          <p:pic>
            <p:nvPicPr>
              <p:cNvPr id="200" name="图像" descr="图像"/>
              <p:cNvPicPr>
                <a:picLocks noChangeAspect="1"/>
              </p:cNvPicPr>
              <p:nvPr/>
            </p:nvPicPr>
            <p:blipFill>
              <a:blip r:embed="rId4"/>
              <a:srcRect t="30876" b="34415"/>
              <a:stretch>
                <a:fillRect/>
              </a:stretch>
            </p:blipFill>
            <p:spPr>
              <a:xfrm>
                <a:off x="5855" y="9570"/>
                <a:ext cx="5304" cy="1333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1" name="图像" descr="图像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08" y="7912"/>
                <a:ext cx="2236" cy="1252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2" name="图像" descr="图像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6" y="8361"/>
                <a:ext cx="4210" cy="566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5" name="图像" descr="图像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59" y="8177"/>
                <a:ext cx="2500" cy="933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6" name="图像" descr="图像"/>
              <p:cNvPicPr>
                <a:picLocks noChangeAspect="1"/>
              </p:cNvPicPr>
              <p:nvPr/>
            </p:nvPicPr>
            <p:blipFill>
              <a:blip r:embed="rId8"/>
              <a:srcRect t="32765" b="34255"/>
              <a:stretch>
                <a:fillRect/>
              </a:stretch>
            </p:blipFill>
            <p:spPr>
              <a:xfrm>
                <a:off x="14343" y="9432"/>
                <a:ext cx="3725" cy="1741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pic>
            <p:nvPicPr>
              <p:cNvPr id="207" name="图像" descr="图像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01" y="9602"/>
                <a:ext cx="3807" cy="1432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</p:grpSp>
      </p:grp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15" y="5577205"/>
            <a:ext cx="1876425" cy="2171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1" name="文本框 210"/>
          <p:cNvSpPr txBox="1"/>
          <p:nvPr/>
        </p:nvSpPr>
        <p:spPr>
          <a:xfrm>
            <a:off x="7505700" y="4605973"/>
            <a:ext cx="2851785" cy="4648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" panose="020B0800000000000000" charset="-122"/>
                <a:ea typeface="思源黑体 CN" panose="020B0800000000000000" charset="-122"/>
                <a:cs typeface="思源黑体 CN Normal" panose="020B0400000000000000" charset="-122"/>
                <a:sym typeface="+mn-ea"/>
              </a:rPr>
              <a:t>创始阶段获一线资本投资</a:t>
            </a:r>
            <a:endParaRPr lang="zh-CN" sz="1400">
              <a:solidFill>
                <a:schemeClr val="tx1">
                  <a:lumMod val="65000"/>
                  <a:lumOff val="35000"/>
                </a:schemeClr>
              </a:solidFill>
              <a:latin typeface="思源黑体 CN" panose="020B0800000000000000" charset="-122"/>
              <a:ea typeface="思源黑体 CN" panose="020B0800000000000000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12" name="图片 2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045" y="4770120"/>
            <a:ext cx="217170" cy="217170"/>
          </a:xfrm>
          <a:prstGeom prst="rect">
            <a:avLst/>
          </a:prstGeom>
        </p:spPr>
      </p:pic>
      <p:grpSp>
        <p:nvGrpSpPr>
          <p:cNvPr id="215" name="组合 214"/>
          <p:cNvGrpSpPr/>
          <p:nvPr/>
        </p:nvGrpSpPr>
        <p:grpSpPr>
          <a:xfrm>
            <a:off x="7218045" y="5448300"/>
            <a:ext cx="4864100" cy="539115"/>
            <a:chOff x="5779" y="7901"/>
            <a:chExt cx="15995" cy="1772"/>
          </a:xfrm>
        </p:grpSpPr>
        <p:pic>
          <p:nvPicPr>
            <p:cNvPr id="213" name="图像" descr="图像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79" y="8112"/>
              <a:ext cx="7265" cy="1349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214" name="图像" descr="图像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418" y="7901"/>
              <a:ext cx="8357" cy="177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  <p:cxnSp>
        <p:nvCxnSpPr>
          <p:cNvPr id="216" name="ExtraShape"/>
          <p:cNvCxnSpPr/>
          <p:nvPr/>
        </p:nvCxnSpPr>
        <p:spPr>
          <a:xfrm>
            <a:off x="7010400" y="4606290"/>
            <a:ext cx="5080" cy="15684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6464300" y="2335530"/>
            <a:ext cx="5200015" cy="933450"/>
          </a:xfrm>
        </p:spPr>
        <p:txBody>
          <a:bodyPr anchor="b">
            <a:normAutofit fontScale="90000"/>
          </a:bodyPr>
          <a:lstStyle/>
          <a:p>
            <a:r>
              <a:rPr lang="en-US" altLang="zh-CN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“</a:t>
            </a:r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  <a:sym typeface="+mn-ea"/>
              </a:rPr>
              <a:t>传统</a:t>
            </a:r>
            <a:r>
              <a:rPr lang="en-US" altLang="zh-CN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”</a:t>
            </a:r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行业的管理</a:t>
            </a:r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现状</a:t>
            </a:r>
            <a:endParaRPr lang="zh-CN" altLang="en-US" sz="3600" dirty="0">
              <a:solidFill>
                <a:srgbClr val="36A9AC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"/>
          </p:nvPr>
        </p:nvSpPr>
        <p:spPr>
          <a:xfrm>
            <a:off x="6523355" y="3319145"/>
            <a:ext cx="4546600" cy="501650"/>
          </a:xfrm>
        </p:spPr>
        <p:txBody>
          <a:bodyPr anchor="ctr" anchorCtr="0"/>
          <a:lstStyle/>
          <a:p>
            <a:pPr lvl="0"/>
            <a:r>
              <a:rPr 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审批流程慢，考勤统计耗时长？</a:t>
            </a:r>
            <a:endParaRPr 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45785" y="2678430"/>
            <a:ext cx="45466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2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wordclou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10" y="64135"/>
            <a:ext cx="9901555" cy="6431915"/>
          </a:xfrm>
          <a:prstGeom prst="rect">
            <a:avLst/>
          </a:prstGeom>
        </p:spPr>
      </p:pic>
      <p:sp>
        <p:nvSpPr>
          <p:cNvPr id="8" name="标题 12"/>
          <p:cNvSpPr>
            <a:spLocks noGrp="1"/>
          </p:cNvSpPr>
          <p:nvPr/>
        </p:nvSpPr>
        <p:spPr>
          <a:xfrm>
            <a:off x="297180" y="279400"/>
            <a:ext cx="2131695" cy="3441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algn="l" defTabSz="913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rgbClr val="36A9AC"/>
                </a:solidFill>
                <a:latin typeface="思源黑体 CN Normal" panose="020B0400000000000000" charset="-122"/>
                <a:ea typeface="思源黑体 CN Normal" panose="020B0400000000000000" charset="-122"/>
                <a:cs typeface="+mj-cs"/>
              </a:defRPr>
            </a:lvl1pPr>
          </a:lstStyle>
          <a:p>
            <a:r>
              <a:rPr lang="en-US" altLang="zh-CN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“</a:t>
            </a:r>
            <a:r>
              <a:rPr lang="zh-CN" altLang="en-US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传统</a:t>
            </a:r>
            <a:r>
              <a:rPr lang="en-US" altLang="zh-CN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”</a:t>
            </a:r>
            <a:r>
              <a:rPr lang="zh-CN" altLang="en-US" sz="1600" dirty="0">
                <a:solidFill>
                  <a:srgbClr val="36A9AC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行业的现状</a:t>
            </a:r>
            <a:endParaRPr lang="zh-CN" altLang="en-US" sz="1600" dirty="0">
              <a:solidFill>
                <a:srgbClr val="36A9AC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常见场景 </a:t>
            </a:r>
            <a:r>
              <a:rPr lang="en-US" altLang="zh-CN"/>
              <a:t>- </a:t>
            </a:r>
            <a:r>
              <a:rPr lang="zh-CN" altLang="en-US"/>
              <a:t>审批</a:t>
            </a:r>
            <a:endParaRPr lang="zh-CN" altLang="en-US"/>
          </a:p>
        </p:txBody>
      </p:sp>
      <p:pic>
        <p:nvPicPr>
          <p:cNvPr id="45" name="图片 44" descr="shangwu_tuandui-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20" y="1446530"/>
            <a:ext cx="3138170" cy="198437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rcRect b="3855"/>
          <a:stretch>
            <a:fillRect/>
          </a:stretch>
        </p:blipFill>
        <p:spPr>
          <a:xfrm>
            <a:off x="4539615" y="1446530"/>
            <a:ext cx="3124835" cy="1981200"/>
          </a:xfrm>
          <a:prstGeom prst="rect">
            <a:avLst/>
          </a:prstGeom>
        </p:spPr>
      </p:pic>
      <p:pic>
        <p:nvPicPr>
          <p:cNvPr id="47" name="图片 46" descr="2807125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080" y="1446530"/>
            <a:ext cx="3137535" cy="199453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18820" y="3726815"/>
            <a:ext cx="3137535" cy="203898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zh-CN" altLang="en-US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审批流程慢</a:t>
            </a:r>
            <a:endParaRPr lang="zh-CN" altLang="en-US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一般的企业审批会覆盖财务、用品、人事、业务流程等场景，一般的审批过程是一个漫长的过程，找不到审批人或者流程到哪里也不知道，审批流程慢、效率低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。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526915" y="3726815"/>
            <a:ext cx="3137535" cy="1715770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审批流程不透明</a:t>
            </a:r>
            <a:endParaRPr lang="zh-CN" altLang="en-US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审批流程完全靠人来跑，跑到哪里，完全无法判断。整个审批流程完全不可控，对于企业管理来讲，不仅影响企业的效率，更是影响团队的士气。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387080" y="3726815"/>
            <a:ext cx="3137535" cy="203898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  <a:buClrTx/>
              <a:buSzTx/>
              <a:buFontTx/>
            </a:pPr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审批流程反复，效率低</a:t>
            </a:r>
            <a:endParaRPr lang="zh-CN" altLang="en-US" sz="1600" b="1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审批的流程无法进行编辑，一旦任何一个审批人有不同意见，审批流程就可能打回来完全重写，业务进展缓慢，业务流程被''不同意见''牵着鼻子走，无法高效进展。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常见场景 </a:t>
            </a:r>
            <a:r>
              <a:rPr lang="en-US" altLang="zh-CN"/>
              <a:t>- </a:t>
            </a:r>
            <a:r>
              <a:rPr lang="zh-CN" altLang="en-US"/>
              <a:t>考勤</a:t>
            </a:r>
            <a:endParaRPr lang="zh-CN" altLang="en-US"/>
          </a:p>
        </p:txBody>
      </p:sp>
      <p:pic>
        <p:nvPicPr>
          <p:cNvPr id="3" name="图片 2" descr="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20" y="1759585"/>
            <a:ext cx="2912745" cy="1630680"/>
          </a:xfrm>
          <a:prstGeom prst="rect">
            <a:avLst/>
          </a:prstGeom>
        </p:spPr>
      </p:pic>
      <p:pic>
        <p:nvPicPr>
          <p:cNvPr id="5" name="图片 4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75" y="1759585"/>
            <a:ext cx="2918460" cy="1639570"/>
          </a:xfrm>
          <a:prstGeom prst="rect">
            <a:avLst/>
          </a:prstGeom>
        </p:spPr>
      </p:pic>
      <p:pic>
        <p:nvPicPr>
          <p:cNvPr id="8" name="图片 7" descr="timg-2"/>
          <p:cNvPicPr>
            <a:picLocks noChangeAspect="1"/>
          </p:cNvPicPr>
          <p:nvPr/>
        </p:nvPicPr>
        <p:blipFill>
          <a:blip r:embed="rId3"/>
          <a:srcRect l="6791"/>
          <a:stretch>
            <a:fillRect/>
          </a:stretch>
        </p:blipFill>
        <p:spPr>
          <a:xfrm>
            <a:off x="8278495" y="1760855"/>
            <a:ext cx="3260725" cy="174371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141470" y="1739900"/>
            <a:ext cx="0" cy="419798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027670" y="1765300"/>
            <a:ext cx="0" cy="419798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18820" y="3838575"/>
            <a:ext cx="2912110" cy="1845310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l"/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考勤排班</a:t>
            </a:r>
            <a:endParaRPr lang="zh-CN" altLang="en-US" sz="1800" b="1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公司有3~4个档口，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每个档口要求做六休一，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周六，周日不休息，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周一至周五任选一天。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52010" y="3838575"/>
            <a:ext cx="2917825" cy="1845310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l"/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外勤巡店</a:t>
            </a:r>
            <a:endParaRPr lang="zh-CN" altLang="en-US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公司有业务员和巡店人员，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他们经常外出，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每次外出都要有说明，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巡店人员还需要签到。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78495" y="3895090"/>
            <a:ext cx="3260725" cy="147637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p>
            <a:pPr algn="l"/>
            <a:r>
              <a:rPr lang="zh-CN" altLang="en-US" sz="1800" b="1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未打卡说明</a:t>
            </a:r>
            <a:endParaRPr lang="zh-CN" altLang="en-US">
              <a:latin typeface="思源黑体 CN" panose="020B0800000000000000" charset="-122"/>
              <a:ea typeface="思源黑体 CN" panose="020B0800000000000000" charset="-122"/>
            </a:endParaRPr>
          </a:p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考勤最终和工资挂钩，所有员工在没有正常打卡的情况下都需要有未打卡说明。</a:t>
            </a:r>
            <a:endParaRPr lang="zh-CN" altLang="en-US" sz="1400">
              <a:solidFill>
                <a:schemeClr val="tx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标注 18"/>
          <p:cNvSpPr/>
          <p:nvPr/>
        </p:nvSpPr>
        <p:spPr>
          <a:xfrm>
            <a:off x="6313805" y="4371975"/>
            <a:ext cx="4483100" cy="1280160"/>
          </a:xfrm>
          <a:prstGeom prst="wedgeRoundRectCallout">
            <a:avLst>
              <a:gd name="adj1" fmla="val -22818"/>
              <a:gd name="adj2" fmla="val -653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36A9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64300" y="2599690"/>
            <a:ext cx="5200015" cy="669290"/>
          </a:xfrm>
        </p:spPr>
        <p:txBody>
          <a:bodyPr anchor="b">
            <a:normAutofit/>
          </a:bodyPr>
          <a:lstStyle/>
          <a:p>
            <a:r>
              <a:rPr lang="zh-CN" altLang="en-US" sz="3600" dirty="0">
                <a:solidFill>
                  <a:srgbClr val="36A9AC"/>
                </a:solidFill>
                <a:latin typeface="思源黑体 CN" panose="020B0800000000000000" charset="-122"/>
                <a:ea typeface="思源黑体 CN" panose="020B0800000000000000" charset="-122"/>
              </a:rPr>
              <a:t>数字化带来的转变</a:t>
            </a:r>
            <a:endParaRPr lang="zh-CN" altLang="en-US" sz="3600" dirty="0">
              <a:solidFill>
                <a:srgbClr val="36A9AC"/>
              </a:solidFill>
              <a:latin typeface="思源黑体 CN" panose="020B0800000000000000" charset="-122"/>
              <a:ea typeface="思源黑体 CN" panose="020B08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6523355" y="3319145"/>
            <a:ext cx="4546600" cy="501650"/>
          </a:xfrm>
        </p:spPr>
        <p:txBody>
          <a:bodyPr anchor="ctr" anchorCtr="0">
            <a:normAutofit fontScale="80000"/>
          </a:bodyPr>
          <a:lstStyle/>
          <a:p>
            <a:pPr lvl="0"/>
            <a:r>
              <a:rPr 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数字化，让组织/企业的沟通方式和管理方式再次变革</a:t>
            </a:r>
            <a:endParaRPr 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5785" y="2678430"/>
            <a:ext cx="454660" cy="9772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rgbClr val="36A9AC"/>
                </a:solidFill>
                <a:latin typeface="Impact" panose="020B0806030902050204" pitchFamily="34" charset="0"/>
                <a:ea typeface="微软雅黑" panose="020B0503020204020204" charset="-122"/>
              </a:rPr>
              <a:t>3</a:t>
            </a:r>
            <a:endParaRPr lang="zh-CN" altLang="en-US" b="1" dirty="0">
              <a:solidFill>
                <a:srgbClr val="36A9AC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313805" y="2697480"/>
            <a:ext cx="635" cy="958215"/>
          </a:xfrm>
          <a:prstGeom prst="line">
            <a:avLst/>
          </a:prstGeom>
          <a:ln w="15875">
            <a:solidFill>
              <a:srgbClr val="36A9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asted-image.pdf"/>
          <p:cNvPicPr>
            <a:picLocks noChangeArrowheads="1"/>
          </p:cNvPicPr>
          <p:nvPr userDrawn="1"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300" y="4653915"/>
            <a:ext cx="716915" cy="71691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6464300" y="4725670"/>
            <a:ext cx="3242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本节将结合数字化沟通协同工具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“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钉钉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”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进行示例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说明。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1"/>
  <p:tag name="KSO_WM_UNIT_FILL_FORE_SCHEMECOLOR_INDEX" val="6"/>
  <p:tag name="KSO_WM_UNI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1"/>
  <p:tag name="KSO_WM_UNIT_FILL_FORE_SCHEMECOLOR_INDEX" val="5"/>
  <p:tag name="KSO_WM_UNI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2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2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3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4"/>
  <p:tag name="KSO_WM_UNIT_FILL_FORE_SCHEMECOLOR_INDEX" val="14"/>
  <p:tag name="KSO_WM_UNI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5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3"/>
  <p:tag name="KSO_WM_UNIT_USESOURCEFORMAT_APPLY" val="1"/>
</p:tagLst>
</file>

<file path=ppt/tags/tag2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4"/>
  <p:tag name="KSO_WM_UNIT_FILL_FORE_SCHEMECOLOR_INDEX" val="14"/>
  <p:tag name="KSO_WM_UNI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5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3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4"/>
  <p:tag name="KSO_WM_UNIT_FILL_FORE_SCHEMECOLOR_INDEX" val="14"/>
  <p:tag name="KSO_WM_UNI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5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3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3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4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4"/>
  <p:tag name="KSO_WM_UNIT_FILL_FORE_SCHEMECOLOR_INDEX" val="14"/>
  <p:tag name="KSO_WM_UNI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5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5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1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2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2_1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ISCONTENTS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2"/>
  <p:tag name="KSO_WM_UNIT_TYPE" val="b"/>
  <p:tag name="KSO_WM_UNIT_INDEX" val="1"/>
  <p:tag name="KSO_WM_UNIT_ID" val="diagram20201538_3*b*1"/>
  <p:tag name="KSO_WM_TEMPLATE_CATEGORY" val="diagram"/>
  <p:tag name="KSO_WM_TEMPLATE_INDEX" val="20201538"/>
  <p:tag name="KSO_WM_UNIT_LAYERLEVEL" val="1"/>
  <p:tag name="KSO_WM_TAG_VERSION" val="1.0"/>
  <p:tag name="KSO_WM_BEAUTIFY_FLAG" val="#wm#"/>
  <p:tag name="KSO_WM_UNIT_USESOURCEFORMAT_APPLY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3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3_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f*1_4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78"/>
  <p:tag name="KSO_WM_DIAGRAM_GROUP_CODE" val="m1-1"/>
  <p:tag name="KSO_WM_UNIT_TYPE" val="m_h_f"/>
  <p:tag name="KSO_WM_UNIT_INDEX" val="1_4_1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i*2"/>
  <p:tag name="KSO_WM_TEMPLATE_CATEGORY" val="diagram"/>
  <p:tag name="KSO_WM_TEMPLATE_INDEX" val="20201448"/>
  <p:tag name="KSO_WM_UNIT_LAYERLEVEL" val="1"/>
  <p:tag name="KSO_WM_TAG_VERSION" val="1.0"/>
  <p:tag name="KSO_WM_BEAUTIFY_FLAG" val="#wm#"/>
  <p:tag name="KSO_WM_DIAGRAM_GROUP_CODE" val="m1-1"/>
  <p:tag name="KSO_WM_UNIT_TYPE" val="i"/>
  <p:tag name="KSO_WM_UNIT_INDEX" val="2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1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2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2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2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2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2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2"/>
  <p:tag name="KSO_WM_UNIT_USESOURCEFORMAT_APPLY" val="1"/>
</p:tagLst>
</file>

<file path=ppt/tags/tag37.xml><?xml version="1.0" encoding="utf-8"?>
<p:tagLst xmlns:p="http://schemas.openxmlformats.org/presentationml/2006/main">
  <p:tag name="KSO_WM_SLIDE_ID" val="diagram20201448_2"/>
  <p:tag name="KSO_WM_TEMPLATE_SUBCATEGORY" val="0"/>
  <p:tag name="KSO_WM_SLIDE_TYPE" val="text"/>
  <p:tag name="KSO_WM_SLIDE_SUBTYPE" val="diag"/>
  <p:tag name="KSO_WM_SLIDE_ITEM_CNT" val="4"/>
  <p:tag name="KSO_WM_SLIDE_INDEX" val="2"/>
  <p:tag name="KSO_WM_SLIDE_SIZE" val="833.183*387.017"/>
  <p:tag name="KSO_WM_SLIDE_POSITION" val="72.0666*106.073"/>
  <p:tag name="KSO_WM_TAG_VERSION" val="1.0"/>
  <p:tag name="KSO_WM_BEAUTIFY_FLAG" val="#wm#"/>
  <p:tag name="KSO_WM_TEMPLATE_CATEGORY" val="diagram"/>
  <p:tag name="KSO_WM_TEMPLATE_INDEX" val="20201448"/>
  <p:tag name="KSO_WM_DIAGRAM_GROUP_CODE" val="m1-1"/>
  <p:tag name="KSO_WM_SLIDE_DIAGTYPE" val="m"/>
  <p:tag name="KSO_WM_SLIDE_LAYOUT" val="m"/>
  <p:tag name="KSO_WM_SLIDE_LAYOUT_CNT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201435_1*r_i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2"/>
  <p:tag name="KSO_WM_UNIT_ID" val="diagram20201435_1*r_i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SLIDE_ID" val="diagram20201538_3"/>
  <p:tag name="KSO_WM_TEMPLATE_SUBCATEGORY" val="0"/>
  <p:tag name="KSO_WM_SLIDE_ITEM_CNT" val="7"/>
  <p:tag name="KSO_WM_SLIDE_INDEX" val="3"/>
  <p:tag name="KSO_WM_TAG_VERSION" val="1.0"/>
  <p:tag name="KSO_WM_BEAUTIFY_FLAG" val="#wm#"/>
  <p:tag name="KSO_WM_TEMPLATE_CATEGORY" val="diagram"/>
  <p:tag name="KSO_WM_TEMPLATE_INDEX" val="20201538"/>
  <p:tag name="KSO_WM_SLIDE_TYPE" val="text"/>
  <p:tag name="KSO_WM_SLIDE_SUBTYPE" val="diag"/>
  <p:tag name="KSO_WM_SLIDE_SIZE" val="821.34*342.656"/>
  <p:tag name="KSO_WM_SLIDE_POSITION" val="94.1065*147.61"/>
  <p:tag name="KSO_WM_DIAGRAM_GROUP_CODE" val="n1-1"/>
  <p:tag name="KSO_WM_SLIDE_DIAGTYPE" val="n"/>
  <p:tag name="KSO_WM_SLIDE_LAYOUT" val="a_b_n"/>
  <p:tag name="KSO_WM_SLIDE_LAYOUT_CNT" val="1_1_1"/>
</p:tagLst>
</file>

<file path=ppt/tags/tag40.xml><?xml version="1.0" encoding="utf-8"?>
<p:tagLst xmlns:p="http://schemas.openxmlformats.org/presentationml/2006/main"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1"/>
  <p:tag name="KSO_WM_UNIT_ID" val="diagram20201435_1*r_t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5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PRESET_TEXT" val="添加标题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2"/>
  <p:tag name="KSO_WM_UNIT_ID" val="diagram20201435_1*r_t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6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201435_1*r_v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201435_1*r_i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1"/>
  <p:tag name="KSO_WM_UNIT_ID" val="diagram20201435_1*r_x*1_1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2"/>
  <p:tag name="KSO_WM_UNIT_ID" val="diagram20201435_1*r_v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201435_1*r_i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2"/>
  <p:tag name="KSO_WM_UNIT_ID" val="diagram20201435_1*r_x*1_2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201435_1*r_i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3"/>
  <p:tag name="KSO_WM_UNIT_ID" val="diagram20201435_1*r_v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i*1_1"/>
  <p:tag name="KSO_WM_TEMPLATE_CATEGORY" val="diagram"/>
  <p:tag name="KSO_WM_TEMPLATE_INDEX" val="20201448"/>
  <p:tag name="KSO_WM_UNIT_LAYERLEVEL" val="1_1"/>
  <p:tag name="KSO_WM_TAG_VERSION" val="1.0"/>
  <p:tag name="KSO_WM_BEAUTIFY_FLAG" val="#wm#"/>
  <p:tag name="KSO_WM_DIAGRAM_GROUP_CODE" val="m1-1"/>
  <p:tag name="KSO_WM_UNIT_TYPE" val="m_i"/>
  <p:tag name="KSO_WM_UNIT_INDEX" val="1_1"/>
  <p:tag name="KSO_WM_UNIT_LINE_FORE_SCHEMECOLOR_INDEX" val="14"/>
  <p:tag name="KSO_WM_UNIT_LINE_FILL_TYPE" val="2"/>
  <p:tag name="KSO_WM_UNIT_USESOURCEFORMAT_APPLY" val="1"/>
</p:tagLst>
</file>

<file path=ppt/tags/tag50.xml><?xml version="1.0" encoding="utf-8"?>
<p:tagLst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3"/>
  <p:tag name="KSO_WM_UNIT_ID" val="diagram20201435_1*r_x*1_3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6"/>
  <p:tag name="KSO_WM_UNIT_ID" val="diagram20201435_1*r_i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4"/>
  <p:tag name="KSO_WM_UNIT_ID" val="diagram20201435_1*r_v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4"/>
  <p:tag name="KSO_WM_UNIT_ID" val="diagram20201435_1*r_x*1_4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7"/>
  <p:tag name="KSO_WM_UNIT_ID" val="diagram20201435_1*r_i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5"/>
  <p:tag name="KSO_WM_UNIT_ID" val="diagram20201435_1*r_v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5"/>
  <p:tag name="KSO_WM_UNIT_ID" val="diagram20201435_1*r_x*1_5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8"/>
  <p:tag name="KSO_WM_UNIT_ID" val="diagram20201435_1*r_i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6"/>
  <p:tag name="KSO_WM_UNIT_ID" val="diagram20201435_1*r_v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6"/>
  <p:tag name="KSO_WM_UNIT_ID" val="diagram20201435_1*r_x*1_6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i*1_2"/>
  <p:tag name="KSO_WM_TEMPLATE_CATEGORY" val="diagram"/>
  <p:tag name="KSO_WM_TEMPLATE_INDEX" val="20201448"/>
  <p:tag name="KSO_WM_UNIT_LAYERLEVEL" val="1_1"/>
  <p:tag name="KSO_WM_TAG_VERSION" val="1.0"/>
  <p:tag name="KSO_WM_BEAUTIFY_FLAG" val="#wm#"/>
  <p:tag name="KSO_WM_DIAGRAM_GROUP_CODE" val="m1-1"/>
  <p:tag name="KSO_WM_UNIT_TYPE" val="m_i"/>
  <p:tag name="KSO_WM_UNIT_INDEX" val="1_2"/>
  <p:tag name="KSO_WM_UNIT_LINE_FORE_SCHEMECOLOR_INDEX" val="14"/>
  <p:tag name="KSO_WM_UNIT_LINE_FILL_TYPE" val="2"/>
  <p:tag name="KSO_WM_UNIT_USESOURCEFORMAT_APPLY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9"/>
  <p:tag name="KSO_WM_UNIT_ID" val="diagram20201435_1*r_i*1_9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7"/>
  <p:tag name="KSO_WM_UNIT_ID" val="diagram20201435_1*r_v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VALUE" val="40*48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7"/>
  <p:tag name="KSO_WM_UNIT_ID" val="diagram20201435_1*r_x*1_7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0"/>
  <p:tag name="KSO_WM_UNIT_ID" val="diagram20201435_1*r_i*1_10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8"/>
  <p:tag name="KSO_WM_UNIT_ID" val="diagram20201435_1*r_v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VALUE" val="40*4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8"/>
  <p:tag name="KSO_WM_UNIT_ID" val="diagram20201435_1*r_x*1_8"/>
  <p:tag name="KSO_WM_TEMPLATE_CATEGORY" val="diagram"/>
  <p:tag name="KSO_WM_TEMPLATE_INDEX" val="20201435"/>
  <p:tag name="KSO_WM_UNIT_LAYERLEVEL" val="1_1"/>
  <p:tag name="KSO_WM_TAG_VERSION" val="1.0"/>
  <p:tag name="KSO_WM_BEAUTIFY_FLAG" val="#wm#"/>
  <p:tag name="KSO_WM_UNIT_DIAGRAM_CONTRAST_TITLE_CNT" val="2"/>
  <p:tag name="KSO_WM_UNIT_DIAGRAM_DIMENSION_TITLE_CNT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SLIDE_ID" val="diagram20201435_1"/>
  <p:tag name="KSO_WM_TEMPLATE_SUBCATEGORY" val="0"/>
  <p:tag name="KSO_WM_SLIDE_TYPE" val="text"/>
  <p:tag name="KSO_WM_SLIDE_SUBTYPE" val="diag"/>
  <p:tag name="KSO_WM_SLIDE_ITEM_CNT" val="8"/>
  <p:tag name="KSO_WM_SLIDE_INDEX" val="1"/>
  <p:tag name="KSO_WM_SLIDE_SIZE" val="831.488*346.166"/>
  <p:tag name="KSO_WM_SLIDE_POSITION" val="65.517*141.579"/>
  <p:tag name="KSO_WM_DIAGRAM_GROUP_CODE" val="r1-1"/>
  <p:tag name="KSO_WM_SLIDE_DIAGTYPE" val="r"/>
  <p:tag name="KSO_WM_TAG_VERSION" val="1.0"/>
  <p:tag name="KSO_WM_BEAUTIFY_FLAG" val="#wm#"/>
  <p:tag name="KSO_WM_TEMPLATE_CATEGORY" val="diagram"/>
  <p:tag name="KSO_WM_TEMPLATE_INDEX" val="20201435"/>
  <p:tag name="KSO_WM_SLIDE_LAYOUT" val="a_b_r"/>
  <p:tag name="KSO_WM_SLIDE_LAYOUT_CNT" val="1_1_1"/>
</p:tagLst>
</file>

<file path=ppt/tags/tag67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5018_1*l_h_f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5018_1*l_h_a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  <p:tag name="KSO_WM_UNIT_DIAGRAM_SCHEMECOLOR_ID" val="6"/>
</p:tagLst>
</file>

<file path=ppt/tags/tag69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5018_1*l_h_f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i*1_3"/>
  <p:tag name="KSO_WM_TEMPLATE_CATEGORY" val="diagram"/>
  <p:tag name="KSO_WM_TEMPLATE_INDEX" val="20201448"/>
  <p:tag name="KSO_WM_UNIT_LAYERLEVEL" val="1_1"/>
  <p:tag name="KSO_WM_TAG_VERSION" val="1.0"/>
  <p:tag name="KSO_WM_BEAUTIFY_FLAG" val="#wm#"/>
  <p:tag name="KSO_WM_DIAGRAM_GROUP_CODE" val="m1-1"/>
  <p:tag name="KSO_WM_UNIT_TYPE" val="m_i"/>
  <p:tag name="KSO_WM_UNIT_INDEX" val="1_3"/>
  <p:tag name="KSO_WM_UNIT_LINE_FORE_SCHEMECOLOR_INDEX" val="14"/>
  <p:tag name="KSO_WM_UNIT_LINE_FILL_TYPE" val="2"/>
  <p:tag name="KSO_WM_UNIT_USESOURCEFORMAT_APPLY" val="1"/>
</p:tagLst>
</file>

<file path=ppt/tags/tag7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5018_1*l_h_a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  <p:tag name="KSO_WM_UNIT_DIAGRAM_SCHEMECOLOR_ID" val="6"/>
</p:tagLst>
</file>

<file path=ppt/tags/tag71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5018_1*l_h_f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5018_1*l_h_a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UNIT_DIAGRAM_SCHEMECOLOR_ID" val="6"/>
</p:tagLst>
</file>

<file path=ppt/tags/tag73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5018_1*l_h_f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4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5018_1*l_h_a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65018_1*l_i*1_2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5018_1*l_h_i*1_4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5018_1*l_h_i*1_2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5018_1*l_h_i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5018_1*l_h_i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4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1"/>
  <p:tag name="KSO_WM_UNIT_FILL_FORE_SCHEMECOLOR_INDEX" val="8"/>
  <p:tag name="KSO_WM_UNI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RELATE_UNITID" val="layout_l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65018_1*l_i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5018_1*l_h_i*1_1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5018_1*l_h_i*1_3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5018_1*l_h_i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5018_1*l_h_i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85.xml><?xml version="1.0" encoding="utf-8"?>
<p:tagLst xmlns:p="http://schemas.openxmlformats.org/presentationml/2006/main">
  <p:tag name="KSO_WM_UNIT_RELATE_UNITID" val="layout_l1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g"/>
  <p:tag name="KSO_WM_UNIT_INDEX" val="1_1"/>
  <p:tag name="KSO_WM_UNIT_ID" val="diagram20165018_1*l_g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448_2*m_h_i*1_3_1"/>
  <p:tag name="KSO_WM_TEMPLATE_CATEGORY" val="diagram"/>
  <p:tag name="KSO_WM_TEMPLATE_INDEX" val="20201448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1"/>
  <p:tag name="KSO_WM_UNIT_FILL_FORE_SCHEMECOLOR_INDEX" val="7"/>
  <p:tag name="KSO_WM_UNIT_FILL_TYPE" val="1"/>
  <p:tag name="KSO_WM_UNIT_USESOURCEFORMAT_APPLY" val="1"/>
</p:tagLst>
</file>

<file path=ppt/theme/theme1.xml><?xml version="1.0" encoding="utf-8"?>
<a:theme xmlns:a="http://schemas.openxmlformats.org/drawingml/2006/main" name="主题5">
  <a:themeElements>
    <a:clrScheme name="自定义 5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B9E5"/>
      </a:accent1>
      <a:accent2>
        <a:srgbClr val="146D90"/>
      </a:accent2>
      <a:accent3>
        <a:srgbClr val="0B9981"/>
      </a:accent3>
      <a:accent4>
        <a:srgbClr val="008A9F"/>
      </a:accent4>
      <a:accent5>
        <a:srgbClr val="14438A"/>
      </a:accent5>
      <a:accent6>
        <a:srgbClr val="116584"/>
      </a:accent6>
      <a:hlink>
        <a:srgbClr val="86BC2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4267</Words>
  <Application>WPS 演示</Application>
  <PresentationFormat>宽屏</PresentationFormat>
  <Paragraphs>383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8" baseType="lpstr">
      <vt:lpstr>Arial</vt:lpstr>
      <vt:lpstr>宋体</vt:lpstr>
      <vt:lpstr>Wingdings</vt:lpstr>
      <vt:lpstr>思源黑体 CN Normal</vt:lpstr>
      <vt:lpstr>思源黑体 CN Regular</vt:lpstr>
      <vt:lpstr>Source Han Sans CN Bold Bold</vt:lpstr>
      <vt:lpstr>思源黑体 CN ExtraLight</vt:lpstr>
      <vt:lpstr>思源黑体 CN Medium</vt:lpstr>
      <vt:lpstr>思源黑体 CN Light</vt:lpstr>
      <vt:lpstr>思源黑体 CN</vt:lpstr>
      <vt:lpstr>黑体</vt:lpstr>
      <vt:lpstr>Impact</vt:lpstr>
      <vt:lpstr>微软雅黑</vt:lpstr>
      <vt:lpstr>Arial Unicode MS</vt:lpstr>
      <vt:lpstr>Calibri</vt:lpstr>
      <vt:lpstr>思源黑体 CN Bold</vt:lpstr>
      <vt:lpstr>汉仪旗黑-85S</vt:lpstr>
      <vt:lpstr>(使用中文字体)</vt:lpstr>
      <vt:lpstr>Segoe Print</vt:lpstr>
      <vt:lpstr>Viner Hand ITC</vt:lpstr>
      <vt:lpstr>Mongolian Baiti</vt:lpstr>
      <vt:lpstr>Helvetica</vt:lpstr>
      <vt:lpstr>主题5</vt:lpstr>
      <vt:lpstr>深圳维格智数科技有限公司</vt:lpstr>
      <vt:lpstr>PowerPoint 演示文稿</vt:lpstr>
      <vt:lpstr>公司介绍</vt:lpstr>
      <vt:lpstr>公司简介</vt:lpstr>
      <vt:lpstr>“传统”行业的管理现状</vt:lpstr>
      <vt:lpstr>PowerPoint 演示文稿</vt:lpstr>
      <vt:lpstr>常见场景 - 审批</vt:lpstr>
      <vt:lpstr>常见场景 - 考勤</vt:lpstr>
      <vt:lpstr>数字化带来的转变</vt:lpstr>
      <vt:lpstr>通往数据的门户</vt:lpstr>
      <vt:lpstr>审批在线化 - 快捷高效，减少无用的等待时间</vt:lpstr>
      <vt:lpstr>智能人事 - 3分钟完成入职手续</vt:lpstr>
      <vt:lpstr>智能考勤 - 灵活的排班， 人性化的打卡</vt:lpstr>
      <vt:lpstr>PowerPoint 演示文稿</vt:lpstr>
      <vt:lpstr>我们的服务 - 数字化转型规划</vt:lpstr>
      <vt:lpstr>数字化转型服务 - 灵活，精准，兼容，专业</vt:lpstr>
      <vt:lpstr>3.4 核心竞争力 输出的是方案及实施督导，而不是单点系统</vt:lpstr>
      <vt:lpstr>“传统”行业的管理现状</vt:lpstr>
      <vt:lpstr>4.1 团队介绍 核心成员来自各大知名企业，具有丰富的数字化经验</vt:lpstr>
      <vt:lpstr>4.2 服务案例（节选） 为多家企业提供数字化转型服务</vt:lpstr>
      <vt:lpstr>关于我们</vt:lpstr>
      <vt:lpstr>附：数字化核心认知-三角色 为数字化负责的不止CIO</vt:lpstr>
      <vt:lpstr>附：数字化核心认知-三价值 为数字化负责的不止CIO</vt:lpstr>
      <vt:lpstr>附：数字化核心认知-三支柱 为数字化负责的不止CIO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潘嘉文 KelvinPoon</cp:lastModifiedBy>
  <cp:revision>30</cp:revision>
  <cp:lastPrinted>2019-08-19T13:19:00Z</cp:lastPrinted>
  <dcterms:created xsi:type="dcterms:W3CDTF">2019-08-19T13:19:00Z</dcterms:created>
  <dcterms:modified xsi:type="dcterms:W3CDTF">2019-08-21T12:10:10Z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2018-10-23T07:59:52.0635846Z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2052-11.1.0.8976</vt:lpwstr>
  </property>
</Properties>
</file>